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heme/themeOverride1.xml" ContentType="application/vnd.openxmlformats-officedocument.themeOverr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91" r:id="rId1"/>
  </p:sldMasterIdLst>
  <p:notesMasterIdLst>
    <p:notesMasterId r:id="rId46"/>
  </p:notesMasterIdLst>
  <p:sldIdLst>
    <p:sldId id="256" r:id="rId2"/>
    <p:sldId id="290" r:id="rId3"/>
    <p:sldId id="291" r:id="rId4"/>
    <p:sldId id="292" r:id="rId5"/>
    <p:sldId id="293" r:id="rId6"/>
    <p:sldId id="294" r:id="rId7"/>
    <p:sldId id="295" r:id="rId8"/>
    <p:sldId id="302" r:id="rId9"/>
    <p:sldId id="288" r:id="rId10"/>
    <p:sldId id="303" r:id="rId11"/>
    <p:sldId id="257" r:id="rId12"/>
    <p:sldId id="258" r:id="rId13"/>
    <p:sldId id="304" r:id="rId14"/>
    <p:sldId id="305" r:id="rId15"/>
    <p:sldId id="306" r:id="rId16"/>
    <p:sldId id="307" r:id="rId17"/>
    <p:sldId id="309" r:id="rId18"/>
    <p:sldId id="259" r:id="rId19"/>
    <p:sldId id="261" r:id="rId20"/>
    <p:sldId id="262" r:id="rId21"/>
    <p:sldId id="263" r:id="rId22"/>
    <p:sldId id="264" r:id="rId23"/>
    <p:sldId id="265" r:id="rId24"/>
    <p:sldId id="298" r:id="rId25"/>
    <p:sldId id="296" r:id="rId26"/>
    <p:sldId id="287" r:id="rId27"/>
    <p:sldId id="267" r:id="rId28"/>
    <p:sldId id="299" r:id="rId29"/>
    <p:sldId id="300" r:id="rId30"/>
    <p:sldId id="301" r:id="rId31"/>
    <p:sldId id="268" r:id="rId32"/>
    <p:sldId id="269" r:id="rId33"/>
    <p:sldId id="289" r:id="rId34"/>
    <p:sldId id="271" r:id="rId35"/>
    <p:sldId id="272" r:id="rId36"/>
    <p:sldId id="273" r:id="rId37"/>
    <p:sldId id="274" r:id="rId38"/>
    <p:sldId id="275" r:id="rId39"/>
    <p:sldId id="276" r:id="rId40"/>
    <p:sldId id="277" r:id="rId41"/>
    <p:sldId id="278" r:id="rId42"/>
    <p:sldId id="279" r:id="rId43"/>
    <p:sldId id="280" r:id="rId44"/>
    <p:sldId id="283" r:id="rId45"/>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62" roundtripDataSignature="AMtx7mhPe2+5CaLLgpmQUqHdG8G5netT+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3883" autoAdjust="0"/>
  </p:normalViewPr>
  <p:slideViewPr>
    <p:cSldViewPr snapToGrid="0">
      <p:cViewPr varScale="1">
        <p:scale>
          <a:sx n="64" d="100"/>
          <a:sy n="64" d="100"/>
        </p:scale>
        <p:origin x="384" y="44"/>
      </p:cViewPr>
      <p:guideLst>
        <p:guide orient="horz" pos="216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64"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62"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7" name="Google Shape;117;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1" name="Google Shape;191;p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r>
              <a:rPr lang="en-US" b="1"/>
              <a:t>Tạo ra một persona:</a:t>
            </a:r>
            <a:endParaRPr/>
          </a:p>
          <a:p>
            <a:pPr marL="171450" lvl="0" indent="-171450" algn="l" rtl="0">
              <a:spcBef>
                <a:spcPts val="0"/>
              </a:spcBef>
              <a:spcAft>
                <a:spcPts val="0"/>
              </a:spcAft>
              <a:buClr>
                <a:schemeClr val="dk1"/>
              </a:buClr>
              <a:buSzPts val="1200"/>
              <a:buFont typeface="Calibri"/>
              <a:buChar char="-"/>
            </a:pPr>
            <a:r>
              <a:rPr lang="en-US" b="1"/>
              <a:t>Đặt tên cho persona</a:t>
            </a:r>
            <a:r>
              <a:rPr lang="en-US" b="0"/>
              <a:t>:</a:t>
            </a:r>
            <a:endParaRPr/>
          </a:p>
          <a:p>
            <a:pPr marL="628650" lvl="1" indent="-171450" algn="l" rtl="0">
              <a:spcBef>
                <a:spcPts val="0"/>
              </a:spcBef>
              <a:spcAft>
                <a:spcPts val="0"/>
              </a:spcAft>
              <a:buClr>
                <a:schemeClr val="dk1"/>
              </a:buClr>
              <a:buSzPts val="1200"/>
              <a:buFont typeface="Calibri"/>
              <a:buChar char="-"/>
            </a:pPr>
            <a:r>
              <a:rPr lang="en-US" b="0"/>
              <a:t>Chọn bất cứ tên nào bạn thích, nhưng làm cho người đó giống như người thật. Tên cũng có thể được đặt theo hành vi. Ví dụ: “Sam – Người tìm kiếm”.</a:t>
            </a:r>
            <a:endParaRPr/>
          </a:p>
          <a:p>
            <a:pPr marL="171450" lvl="0" indent="-171450" algn="l" rtl="0">
              <a:spcBef>
                <a:spcPts val="0"/>
              </a:spcBef>
              <a:spcAft>
                <a:spcPts val="0"/>
              </a:spcAft>
              <a:buClr>
                <a:schemeClr val="dk1"/>
              </a:buClr>
              <a:buSzPts val="1200"/>
              <a:buFont typeface="Calibri"/>
              <a:buChar char="-"/>
            </a:pPr>
            <a:r>
              <a:rPr lang="en-US" b="1"/>
              <a:t>Xác định công việc, vai trò và công ty </a:t>
            </a:r>
            <a:r>
              <a:rPr lang="en-US" b="0"/>
              <a:t>– Làm khảo sát có thể rất hữu ích cho việc thu thập dữ liệu này.</a:t>
            </a:r>
            <a:endParaRPr/>
          </a:p>
          <a:p>
            <a:pPr marL="628650" lvl="1" indent="-171450" algn="l" rtl="0">
              <a:spcBef>
                <a:spcPts val="0"/>
              </a:spcBef>
              <a:spcAft>
                <a:spcPts val="0"/>
              </a:spcAft>
              <a:buClr>
                <a:schemeClr val="dk1"/>
              </a:buClr>
              <a:buSzPts val="1200"/>
              <a:buFont typeface="Calibri"/>
              <a:buChar char="-"/>
            </a:pPr>
            <a:r>
              <a:rPr lang="en-US" b="0"/>
              <a:t>Ví dụ: một tỷ lệ lớn người dùng là chủ doanh nghiệp nhỏ 🡺 tạo một </a:t>
            </a:r>
            <a:r>
              <a:rPr lang="en-US" b="1"/>
              <a:t>cá thể </a:t>
            </a:r>
            <a:r>
              <a:rPr lang="en-US" b="0"/>
              <a:t>cụ thể “SMB”</a:t>
            </a:r>
            <a:endParaRPr/>
          </a:p>
          <a:p>
            <a:pPr marL="171450" lvl="0" indent="-171450" algn="l" rtl="0">
              <a:spcBef>
                <a:spcPts val="0"/>
              </a:spcBef>
              <a:spcAft>
                <a:spcPts val="0"/>
              </a:spcAft>
              <a:buClr>
                <a:schemeClr val="dk1"/>
              </a:buClr>
              <a:buSzPts val="1200"/>
              <a:buFont typeface="Calibri"/>
              <a:buChar char="-"/>
            </a:pPr>
            <a:r>
              <a:rPr lang="en-US" b="0"/>
              <a:t>Đưa vào những thông tin sống động</a:t>
            </a:r>
            <a:endParaRPr/>
          </a:p>
          <a:p>
            <a:pPr marL="628650" lvl="1" indent="-171450" algn="l" rtl="0">
              <a:spcBef>
                <a:spcPts val="0"/>
              </a:spcBef>
              <a:spcAft>
                <a:spcPts val="0"/>
              </a:spcAft>
              <a:buClr>
                <a:schemeClr val="dk1"/>
              </a:buClr>
              <a:buSzPts val="1200"/>
              <a:buFont typeface="Calibri"/>
              <a:buChar char="-"/>
            </a:pPr>
            <a:r>
              <a:rPr lang="en-US" b="0"/>
              <a:t>Tuổi, giới tính và việc sử dụng thiết bị rất quan trọng,</a:t>
            </a:r>
            <a:endParaRPr/>
          </a:p>
          <a:p>
            <a:pPr marL="628650" lvl="1" indent="-171450" algn="l" rtl="0">
              <a:spcBef>
                <a:spcPts val="0"/>
              </a:spcBef>
              <a:spcAft>
                <a:spcPts val="0"/>
              </a:spcAft>
              <a:buClr>
                <a:schemeClr val="dk1"/>
              </a:buClr>
              <a:buSzPts val="1200"/>
              <a:buFont typeface="Calibri"/>
              <a:buChar char="-"/>
            </a:pPr>
            <a:r>
              <a:rPr lang="en-US" b="0"/>
              <a:t>Và đưa ra một số câu hỏi về tâm lý như sau:</a:t>
            </a:r>
            <a:endParaRPr/>
          </a:p>
          <a:p>
            <a:pPr marL="1085850" lvl="2" indent="-171450" algn="l" rtl="0">
              <a:spcBef>
                <a:spcPts val="0"/>
              </a:spcBef>
              <a:spcAft>
                <a:spcPts val="0"/>
              </a:spcAft>
              <a:buClr>
                <a:schemeClr val="dk1"/>
              </a:buClr>
              <a:buSzPts val="1200"/>
              <a:buFont typeface="Calibri"/>
              <a:buChar char="-"/>
            </a:pPr>
            <a:r>
              <a:rPr lang="en-US" b="0"/>
              <a:t>Nỗi sợ hãi và khát vọng của họ là gì?</a:t>
            </a:r>
            <a:endParaRPr/>
          </a:p>
          <a:p>
            <a:pPr marL="1085850" lvl="2" indent="-171450" algn="l" rtl="0">
              <a:spcBef>
                <a:spcPts val="0"/>
              </a:spcBef>
              <a:spcAft>
                <a:spcPts val="0"/>
              </a:spcAft>
              <a:buClr>
                <a:schemeClr val="dk1"/>
              </a:buClr>
              <a:buSzPts val="1200"/>
              <a:buFont typeface="Calibri"/>
              <a:buChar char="-"/>
            </a:pPr>
            <a:r>
              <a:rPr lang="en-US" b="0"/>
              <a:t>Bạn có thể sử dụng các công cụ số liệu cho nhân khẩu học và những phỏng đoán có cơ sở (educated guesses) cho tâm lý học</a:t>
            </a:r>
            <a:endParaRPr b="0"/>
          </a:p>
        </p:txBody>
      </p:sp>
      <p:sp>
        <p:nvSpPr>
          <p:cNvPr id="192" name="Google Shape;192;p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8" name="Google Shape;218;p1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171450" marR="0" lvl="0" indent="-171450" algn="l" rtl="0">
              <a:lnSpc>
                <a:spcPct val="100000"/>
              </a:lnSpc>
              <a:spcBef>
                <a:spcPts val="0"/>
              </a:spcBef>
              <a:spcAft>
                <a:spcPts val="0"/>
              </a:spcAft>
              <a:buClr>
                <a:schemeClr val="dk1"/>
              </a:buClr>
              <a:buSzPts val="1200"/>
              <a:buFont typeface="Calibri"/>
              <a:buChar char="-"/>
            </a:pPr>
            <a:r>
              <a:rPr lang="en-US" sz="1200" b="0" i="0">
                <a:solidFill>
                  <a:schemeClr val="dk1"/>
                </a:solidFill>
                <a:latin typeface="Calibri"/>
                <a:ea typeface="Calibri"/>
                <a:cs typeface="Calibri"/>
                <a:sym typeface="Calibri"/>
              </a:rPr>
              <a:t>Tạo ra những mục tiêu thực tế cho personas của bạn</a:t>
            </a:r>
            <a:endParaRPr/>
          </a:p>
          <a:p>
            <a:pPr marL="171450" marR="0" lvl="0" indent="-171450" algn="l" rtl="0">
              <a:lnSpc>
                <a:spcPct val="100000"/>
              </a:lnSpc>
              <a:spcBef>
                <a:spcPts val="0"/>
              </a:spcBef>
              <a:spcAft>
                <a:spcPts val="0"/>
              </a:spcAft>
              <a:buClr>
                <a:schemeClr val="dk1"/>
              </a:buClr>
              <a:buSzPts val="1200"/>
              <a:buFont typeface="Calibri"/>
              <a:buChar char="-"/>
            </a:pPr>
            <a:r>
              <a:rPr lang="en-US" sz="1200" b="0" i="0">
                <a:solidFill>
                  <a:schemeClr val="dk1"/>
                </a:solidFill>
                <a:latin typeface="Calibri"/>
                <a:ea typeface="Calibri"/>
                <a:cs typeface="Calibri"/>
                <a:sym typeface="Calibri"/>
              </a:rPr>
              <a:t>Khi làm việc với kịch bản người dùng, có ba loại chính:</a:t>
            </a:r>
            <a:endParaRPr/>
          </a:p>
          <a:p>
            <a:pPr marL="628650" marR="0" lvl="1" indent="-171450" algn="l" rtl="0">
              <a:lnSpc>
                <a:spcPct val="100000"/>
              </a:lnSpc>
              <a:spcBef>
                <a:spcPts val="0"/>
              </a:spcBef>
              <a:spcAft>
                <a:spcPts val="0"/>
              </a:spcAft>
              <a:buClr>
                <a:schemeClr val="dk1"/>
              </a:buClr>
              <a:buSzPts val="1200"/>
              <a:buFont typeface="Calibri"/>
              <a:buChar char="-"/>
            </a:pPr>
            <a:r>
              <a:rPr lang="en-US" sz="1200" b="0" i="0">
                <a:solidFill>
                  <a:schemeClr val="dk1"/>
                </a:solidFill>
                <a:latin typeface="Calibri"/>
                <a:ea typeface="Calibri"/>
                <a:cs typeface="Calibri"/>
                <a:sym typeface="Calibri"/>
              </a:rPr>
              <a:t>kịch bản dựa trên mục tiêu: </a:t>
            </a:r>
            <a:endParaRPr/>
          </a:p>
          <a:p>
            <a:pPr marL="628650" marR="0" lvl="1" indent="-171450" algn="l" rtl="0">
              <a:lnSpc>
                <a:spcPct val="100000"/>
              </a:lnSpc>
              <a:spcBef>
                <a:spcPts val="0"/>
              </a:spcBef>
              <a:spcAft>
                <a:spcPts val="0"/>
              </a:spcAft>
              <a:buClr>
                <a:schemeClr val="dk1"/>
              </a:buClr>
              <a:buSzPts val="1200"/>
              <a:buFont typeface="Calibri"/>
              <a:buChar char="-"/>
            </a:pPr>
            <a:r>
              <a:rPr lang="en-US" sz="1200" b="0" i="0">
                <a:solidFill>
                  <a:schemeClr val="dk1"/>
                </a:solidFill>
                <a:latin typeface="Calibri"/>
                <a:ea typeface="Calibri"/>
                <a:cs typeface="Calibri"/>
                <a:sym typeface="Calibri"/>
              </a:rPr>
              <a:t>kịch bản xây dựng,</a:t>
            </a:r>
            <a:endParaRPr/>
          </a:p>
          <a:p>
            <a:pPr marL="628650" marR="0" lvl="1" indent="-171450" algn="l" rtl="0">
              <a:lnSpc>
                <a:spcPct val="100000"/>
              </a:lnSpc>
              <a:spcBef>
                <a:spcPts val="0"/>
              </a:spcBef>
              <a:spcAft>
                <a:spcPts val="0"/>
              </a:spcAft>
              <a:buClr>
                <a:schemeClr val="dk1"/>
              </a:buClr>
              <a:buSzPts val="1200"/>
              <a:buFont typeface="Calibri"/>
              <a:buChar char="-"/>
            </a:pPr>
            <a:r>
              <a:rPr lang="en-US" sz="1200" b="0" i="0">
                <a:solidFill>
                  <a:schemeClr val="dk1"/>
                </a:solidFill>
                <a:latin typeface="Calibri"/>
                <a:ea typeface="Calibri"/>
                <a:cs typeface="Calibri"/>
                <a:sym typeface="Calibri"/>
              </a:rPr>
              <a:t>kịch bản nhiệm vụ đầy đủ.</a:t>
            </a:r>
            <a:endParaRPr/>
          </a:p>
          <a:p>
            <a:pPr marL="171450" marR="0" lvl="0" indent="-171450" algn="l" rtl="0">
              <a:lnSpc>
                <a:spcPct val="100000"/>
              </a:lnSpc>
              <a:spcBef>
                <a:spcPts val="0"/>
              </a:spcBef>
              <a:spcAft>
                <a:spcPts val="0"/>
              </a:spcAft>
              <a:buClr>
                <a:schemeClr val="dk1"/>
              </a:buClr>
              <a:buSzPts val="1200"/>
              <a:buFont typeface="Calibri"/>
              <a:buChar char="-"/>
            </a:pPr>
            <a:r>
              <a:rPr lang="en-US" sz="1200" b="0" i="0">
                <a:solidFill>
                  <a:schemeClr val="dk1"/>
                </a:solidFill>
                <a:latin typeface="Calibri"/>
                <a:ea typeface="Calibri"/>
                <a:cs typeface="Calibri"/>
                <a:sym typeface="Calibri"/>
              </a:rPr>
              <a:t>Mỗi kịch bản người dùng bắt đầu bằng một </a:t>
            </a:r>
            <a:r>
              <a:rPr lang="en-US" sz="1200" b="1" i="0">
                <a:solidFill>
                  <a:schemeClr val="dk1"/>
                </a:solidFill>
                <a:latin typeface="Calibri"/>
                <a:ea typeface="Calibri"/>
                <a:cs typeface="Calibri"/>
                <a:sym typeface="Calibri"/>
              </a:rPr>
              <a:t>câu chuyện người dùng</a:t>
            </a:r>
            <a:r>
              <a:rPr lang="en-US" sz="1200" b="0" i="0">
                <a:solidFill>
                  <a:schemeClr val="dk1"/>
                </a:solidFill>
                <a:latin typeface="Calibri"/>
                <a:ea typeface="Calibri"/>
                <a:cs typeface="Calibri"/>
                <a:sym typeface="Calibri"/>
              </a:rPr>
              <a:t>, được cấu trúc như sau:</a:t>
            </a:r>
            <a:endParaRPr/>
          </a:p>
          <a:p>
            <a:pPr marL="628650" marR="0" lvl="1" indent="-171450" algn="l" rtl="0">
              <a:lnSpc>
                <a:spcPct val="100000"/>
              </a:lnSpc>
              <a:spcBef>
                <a:spcPts val="0"/>
              </a:spcBef>
              <a:spcAft>
                <a:spcPts val="0"/>
              </a:spcAft>
              <a:buClr>
                <a:schemeClr val="dk1"/>
              </a:buClr>
              <a:buSzPts val="1200"/>
              <a:buFont typeface="Calibri"/>
              <a:buChar char="-"/>
            </a:pPr>
            <a:r>
              <a:rPr lang="en-US" sz="1200" b="0" i="0">
                <a:solidFill>
                  <a:schemeClr val="dk1"/>
                </a:solidFill>
                <a:latin typeface="Calibri"/>
                <a:ea typeface="Calibri"/>
                <a:cs typeface="Calibri"/>
                <a:sym typeface="Calibri"/>
              </a:rPr>
              <a:t>Một [vai trò], [nhân vật] muốn [hoàn thành hành động này] để họ có thể [hoàn thành mục tiêu này]. Một kịch bản người dùng sau đó sẽ mở rộng theo các câu chuyện của người dùng bằng cách bao gồm các chi tiết về cách hệ thống của bạn có thể được diễn giải, trải nghiệm và sử dụng.</a:t>
            </a:r>
            <a:endParaRPr/>
          </a:p>
          <a:p>
            <a:pPr marL="171450" lvl="0" indent="-171450" algn="l" rtl="0">
              <a:spcBef>
                <a:spcPts val="0"/>
              </a:spcBef>
              <a:spcAft>
                <a:spcPts val="0"/>
              </a:spcAft>
              <a:buClr>
                <a:schemeClr val="dk1"/>
              </a:buClr>
              <a:buSzPts val="1200"/>
              <a:buFont typeface="Calibri"/>
              <a:buChar char="-"/>
            </a:pPr>
            <a:r>
              <a:rPr lang="en-US" sz="1200" b="1" i="0">
                <a:solidFill>
                  <a:schemeClr val="dk1"/>
                </a:solidFill>
                <a:latin typeface="Calibri"/>
                <a:ea typeface="Calibri"/>
                <a:cs typeface="Calibri"/>
                <a:sym typeface="Calibri"/>
              </a:rPr>
              <a:t>Chi tiết về các loại kịch bản:</a:t>
            </a:r>
            <a:endParaRPr/>
          </a:p>
          <a:p>
            <a:pPr marL="628650" lvl="1" indent="-171450" algn="l" rtl="0">
              <a:spcBef>
                <a:spcPts val="0"/>
              </a:spcBef>
              <a:spcAft>
                <a:spcPts val="0"/>
              </a:spcAft>
              <a:buClr>
                <a:schemeClr val="dk1"/>
              </a:buClr>
              <a:buSzPts val="1200"/>
              <a:buFont typeface="Calibri"/>
              <a:buChar char="-"/>
            </a:pPr>
            <a:r>
              <a:rPr lang="en-US" sz="1200" b="1" i="0">
                <a:solidFill>
                  <a:schemeClr val="dk1"/>
                </a:solidFill>
                <a:latin typeface="Calibri"/>
                <a:ea typeface="Calibri"/>
                <a:cs typeface="Calibri"/>
                <a:sym typeface="Calibri"/>
              </a:rPr>
              <a:t>Task-based (Goal-based) Scenarios: </a:t>
            </a:r>
            <a:r>
              <a:rPr lang="en-US" sz="1200" b="0" i="0">
                <a:solidFill>
                  <a:schemeClr val="dk1"/>
                </a:solidFill>
                <a:latin typeface="Calibri"/>
                <a:ea typeface="Calibri"/>
                <a:cs typeface="Calibri"/>
                <a:sym typeface="Calibri"/>
              </a:rPr>
              <a:t>Kịch bản này dựa trên việc hiểu mục tiêu của người dùng và các bước thực hiện để đạt được mục tiêu này. Nó chỉ hiển thị các bước người dùng cần thực hiện hành động cụ thể trên trang web. Nó rất hữu ích trong việc xây dựng trang web hoặc cấu trúc và layout thiết kế mobile.</a:t>
            </a:r>
            <a:endParaRPr/>
          </a:p>
          <a:p>
            <a:pPr marL="628650" lvl="1" indent="-171450" algn="l" rtl="0">
              <a:spcBef>
                <a:spcPts val="0"/>
              </a:spcBef>
              <a:spcAft>
                <a:spcPts val="0"/>
              </a:spcAft>
              <a:buClr>
                <a:schemeClr val="dk1"/>
              </a:buClr>
              <a:buSzPts val="1200"/>
              <a:buFont typeface="Calibri"/>
              <a:buChar char="-"/>
            </a:pPr>
            <a:r>
              <a:rPr lang="en-US" sz="1200" b="1" i="0">
                <a:solidFill>
                  <a:schemeClr val="dk1"/>
                </a:solidFill>
                <a:latin typeface="Calibri"/>
                <a:ea typeface="Calibri"/>
                <a:cs typeface="Calibri"/>
                <a:sym typeface="Calibri"/>
              </a:rPr>
              <a:t>Elaborated Scenarios</a:t>
            </a:r>
            <a:r>
              <a:rPr lang="en-US" sz="1200" b="0" i="0">
                <a:solidFill>
                  <a:schemeClr val="dk1"/>
                </a:solidFill>
                <a:latin typeface="Calibri"/>
                <a:ea typeface="Calibri"/>
                <a:cs typeface="Calibri"/>
                <a:sym typeface="Calibri"/>
              </a:rPr>
              <a:t>: Ngoài việc mô tả các bước của người dùng, loại này còn chi tiết hóa từng bước để bao gồm phân tích cho hành vi người dùng và cung cấp các đề xuất có thể cải thiện trải nghiệm người dùng như loại bỏ các chướng ngại vật (có thể gặp mặt người dùng để xây dựng trải nghiệm người dùng một cách liền mạch)</a:t>
            </a:r>
            <a:endParaRPr sz="1200" b="0" i="0">
              <a:solidFill>
                <a:schemeClr val="dk1"/>
              </a:solidFill>
              <a:latin typeface="Calibri"/>
              <a:ea typeface="Calibri"/>
              <a:cs typeface="Calibri"/>
              <a:sym typeface="Calibri"/>
            </a:endParaRPr>
          </a:p>
          <a:p>
            <a:pPr marL="628650" marR="0" lvl="1" indent="-171450" algn="l" rtl="0">
              <a:lnSpc>
                <a:spcPct val="100000"/>
              </a:lnSpc>
              <a:spcBef>
                <a:spcPts val="0"/>
              </a:spcBef>
              <a:spcAft>
                <a:spcPts val="0"/>
              </a:spcAft>
              <a:buClr>
                <a:schemeClr val="dk1"/>
              </a:buClr>
              <a:buSzPts val="1200"/>
              <a:buFont typeface="Calibri"/>
              <a:buChar char="-"/>
            </a:pPr>
            <a:r>
              <a:rPr lang="en-US" sz="1200" b="1" i="0">
                <a:solidFill>
                  <a:schemeClr val="dk1"/>
                </a:solidFill>
                <a:latin typeface="Calibri"/>
                <a:ea typeface="Calibri"/>
                <a:cs typeface="Calibri"/>
                <a:sym typeface="Calibri"/>
              </a:rPr>
              <a:t>Full task Scenarios</a:t>
            </a:r>
            <a:r>
              <a:rPr lang="en-US" sz="1200" b="0" i="0">
                <a:solidFill>
                  <a:schemeClr val="dk1"/>
                </a:solidFill>
                <a:latin typeface="Calibri"/>
                <a:ea typeface="Calibri"/>
                <a:cs typeface="Calibri"/>
                <a:sym typeface="Calibri"/>
              </a:rPr>
              <a:t>: Ngoài hai loại trên, loại này chi tiết hơn và bao gồm các bước cần thiết để cải thiện trải nghiệm người dùng khi sử dụng một tính năng cụ thể. Điều này có thể liên quan đến việc xây dựng một kế hoạch để cải thiện tính năng này. </a:t>
            </a:r>
            <a:endParaRPr/>
          </a:p>
        </p:txBody>
      </p:sp>
      <p:sp>
        <p:nvSpPr>
          <p:cNvPr id="274" name="Google Shape;274;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28</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2" name="Google Shape;282;p1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r>
              <a:rPr lang="en-US" b="1"/>
              <a:t>Khi tạo những kịch bản người dùng, cần xem xét:</a:t>
            </a:r>
            <a:endParaRPr/>
          </a:p>
          <a:p>
            <a:pPr marL="171450" lvl="0" indent="-171450" algn="l" rtl="0">
              <a:spcBef>
                <a:spcPts val="0"/>
              </a:spcBef>
              <a:spcAft>
                <a:spcPts val="0"/>
              </a:spcAft>
              <a:buClr>
                <a:schemeClr val="dk1"/>
              </a:buClr>
              <a:buSzPts val="1200"/>
              <a:buFont typeface="Calibri"/>
              <a:buChar char="-"/>
            </a:pPr>
            <a:r>
              <a:rPr lang="en-US" b="1"/>
              <a:t>Môi trường cá nhân</a:t>
            </a:r>
            <a:endParaRPr/>
          </a:p>
          <a:p>
            <a:pPr marL="628650" lvl="1" indent="-171450" algn="l" rtl="0">
              <a:spcBef>
                <a:spcPts val="0"/>
              </a:spcBef>
              <a:spcAft>
                <a:spcPts val="0"/>
              </a:spcAft>
              <a:buClr>
                <a:schemeClr val="dk1"/>
              </a:buClr>
              <a:buSzPts val="1200"/>
              <a:buFont typeface="Calibri"/>
              <a:buChar char="-"/>
            </a:pPr>
            <a:r>
              <a:rPr lang="en-US" b="0"/>
              <a:t>Họ ở đâu khi họ tương tác với trang web của bạn?</a:t>
            </a:r>
            <a:endParaRPr/>
          </a:p>
          <a:p>
            <a:pPr marL="628650" lvl="1" indent="-171450" algn="l" rtl="0">
              <a:spcBef>
                <a:spcPts val="0"/>
              </a:spcBef>
              <a:spcAft>
                <a:spcPts val="0"/>
              </a:spcAft>
              <a:buClr>
                <a:schemeClr val="dk1"/>
              </a:buClr>
              <a:buSzPts val="1200"/>
              <a:buFont typeface="Calibri"/>
              <a:buChar char="-"/>
            </a:pPr>
            <a:r>
              <a:rPr lang="en-US" b="0"/>
              <a:t>Họ đang làm việc? Tại một quán cafe? Hay ở nhà?</a:t>
            </a:r>
            <a:endParaRPr/>
          </a:p>
          <a:p>
            <a:pPr marL="171450" lvl="0" indent="-171450" algn="l" rtl="0">
              <a:spcBef>
                <a:spcPts val="0"/>
              </a:spcBef>
              <a:spcAft>
                <a:spcPts val="0"/>
              </a:spcAft>
              <a:buClr>
                <a:schemeClr val="dk1"/>
              </a:buClr>
              <a:buSzPts val="1200"/>
              <a:buFont typeface="Calibri"/>
              <a:buChar char="-"/>
            </a:pPr>
            <a:r>
              <a:rPr lang="en-US" b="1"/>
              <a:t>Bất kỳ yếu tố nào ảnh hưởng đến bối cảnh sử dụng</a:t>
            </a:r>
            <a:endParaRPr/>
          </a:p>
          <a:p>
            <a:pPr marL="628650" lvl="1" indent="-171450" algn="l" rtl="0">
              <a:spcBef>
                <a:spcPts val="0"/>
              </a:spcBef>
              <a:spcAft>
                <a:spcPts val="0"/>
              </a:spcAft>
              <a:buClr>
                <a:schemeClr val="dk1"/>
              </a:buClr>
              <a:buSzPts val="1200"/>
              <a:buFont typeface="Calibri"/>
              <a:buChar char="-"/>
            </a:pPr>
            <a:r>
              <a:rPr lang="en-US" b="0"/>
              <a:t>Đường truyền Internet của họ có nhanh và ổn định?</a:t>
            </a:r>
            <a:endParaRPr/>
          </a:p>
          <a:p>
            <a:pPr marL="628650" lvl="1" indent="-171450" algn="l" rtl="0">
              <a:spcBef>
                <a:spcPts val="0"/>
              </a:spcBef>
              <a:spcAft>
                <a:spcPts val="0"/>
              </a:spcAft>
              <a:buClr>
                <a:schemeClr val="dk1"/>
              </a:buClr>
              <a:buSzPts val="1200"/>
              <a:buFont typeface="Calibri"/>
              <a:buChar char="-"/>
            </a:pPr>
            <a:r>
              <a:rPr lang="en-US" b="0"/>
              <a:t>Họ có nhiều thời gian không? Có những phiền nhiễu / trò tiêu khiển gì?</a:t>
            </a:r>
            <a:endParaRPr/>
          </a:p>
          <a:p>
            <a:pPr marL="171450" lvl="0" indent="-171450" algn="l" rtl="0">
              <a:spcBef>
                <a:spcPts val="0"/>
              </a:spcBef>
              <a:spcAft>
                <a:spcPts val="0"/>
              </a:spcAft>
              <a:buClr>
                <a:schemeClr val="dk1"/>
              </a:buClr>
              <a:buSzPts val="1200"/>
              <a:buFont typeface="Calibri"/>
              <a:buChar char="-"/>
            </a:pPr>
            <a:r>
              <a:rPr lang="en-US" b="1"/>
              <a:t>Kích hoạt các sự kiện &amp; mục tiêu</a:t>
            </a:r>
            <a:endParaRPr/>
          </a:p>
          <a:p>
            <a:pPr marL="628650" lvl="1" indent="-171450" algn="l" rtl="0">
              <a:spcBef>
                <a:spcPts val="0"/>
              </a:spcBef>
              <a:spcAft>
                <a:spcPts val="0"/>
              </a:spcAft>
              <a:buClr>
                <a:schemeClr val="dk1"/>
              </a:buClr>
              <a:buSzPts val="1200"/>
              <a:buFont typeface="Calibri"/>
              <a:buChar char="-"/>
            </a:pPr>
            <a:r>
              <a:rPr lang="en-US" b="0"/>
              <a:t>Mục tiêu cụ thể nào thúc đẩy personas tương tác với trang web trong công việc này? Sự kiện nào đã kích hoạt kịch bản này?</a:t>
            </a:r>
            <a:endParaRPr/>
          </a:p>
          <a:p>
            <a:pPr marL="171450" lvl="0" indent="-171450" algn="l" rtl="0">
              <a:spcBef>
                <a:spcPts val="0"/>
              </a:spcBef>
              <a:spcAft>
                <a:spcPts val="0"/>
              </a:spcAft>
              <a:buClr>
                <a:schemeClr val="dk1"/>
              </a:buClr>
              <a:buSzPts val="1200"/>
              <a:buFont typeface="Calibri"/>
              <a:buChar char="-"/>
            </a:pPr>
            <a:r>
              <a:rPr lang="en-US" b="1"/>
              <a:t>Hành vi của Persona</a:t>
            </a:r>
            <a:r>
              <a:rPr lang="en-US" b="0"/>
              <a:t>: Trực quan hóa bối cảnh.</a:t>
            </a:r>
            <a:endParaRPr/>
          </a:p>
          <a:p>
            <a:pPr marL="628650" lvl="1" indent="-171450" algn="l" rtl="0">
              <a:spcBef>
                <a:spcPts val="0"/>
              </a:spcBef>
              <a:spcAft>
                <a:spcPts val="0"/>
              </a:spcAft>
              <a:buClr>
                <a:schemeClr val="dk1"/>
              </a:buClr>
              <a:buSzPts val="1200"/>
              <a:buFont typeface="Calibri"/>
              <a:buChar char="-"/>
            </a:pPr>
            <a:r>
              <a:rPr lang="en-US" b="0"/>
              <a:t>Những cân nhắc nào là quan trọng nhất trong tâm trí persona?</a:t>
            </a:r>
            <a:endParaRPr/>
          </a:p>
          <a:p>
            <a:pPr marL="628650" lvl="1" indent="-171450" algn="l" rtl="0">
              <a:spcBef>
                <a:spcPts val="0"/>
              </a:spcBef>
              <a:spcAft>
                <a:spcPts val="0"/>
              </a:spcAft>
              <a:buClr>
                <a:schemeClr val="dk1"/>
              </a:buClr>
              <a:buSzPts val="1200"/>
              <a:buFont typeface="Calibri"/>
              <a:buChar char="-"/>
            </a:pPr>
            <a:r>
              <a:rPr lang="en-US" b="0"/>
              <a:t>Những manh mối nào họ đang tìm kiếm cụ thể?</a:t>
            </a:r>
            <a:endParaRPr b="0"/>
          </a:p>
        </p:txBody>
      </p:sp>
      <p:sp>
        <p:nvSpPr>
          <p:cNvPr id="283" name="Google Shape;283;p1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1" name="Google Shape;291;p2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Arial"/>
              <a:buChar char="•"/>
            </a:pPr>
            <a:r>
              <a:rPr lang="en-US"/>
              <a:t>Các kịch bản người dùng cung cấp lý do ‘tại sao’ xếp sau đằng sau ’ai’.</a:t>
            </a:r>
            <a:endParaRPr/>
          </a:p>
          <a:p>
            <a:pPr marL="171450" lvl="0" indent="-171450" algn="l" rtl="0">
              <a:spcBef>
                <a:spcPts val="0"/>
              </a:spcBef>
              <a:spcAft>
                <a:spcPts val="0"/>
              </a:spcAft>
              <a:buClr>
                <a:schemeClr val="dk1"/>
              </a:buClr>
              <a:buSzPts val="1200"/>
              <a:buFont typeface="Arial"/>
              <a:buChar char="•"/>
            </a:pPr>
            <a:r>
              <a:rPr lang="en-US"/>
              <a:t>Câu chuyện về người dùng giả thuyết có thể là:</a:t>
            </a:r>
            <a:endParaRPr/>
          </a:p>
          <a:p>
            <a:pPr marL="628650" lvl="1" indent="-171450" algn="l" rtl="0">
              <a:spcBef>
                <a:spcPts val="0"/>
              </a:spcBef>
              <a:spcAft>
                <a:spcPts val="0"/>
              </a:spcAft>
              <a:buClr>
                <a:schemeClr val="dk1"/>
              </a:buClr>
              <a:buSzPts val="1200"/>
              <a:buFont typeface="Arial"/>
              <a:buChar char="•"/>
            </a:pPr>
            <a:r>
              <a:rPr lang="en-US"/>
              <a:t>“Là một nhà tổ chức sự kiện nghệ thuật địa phương, Harriet cần tìm một bộ phim tuyệt vời cho sự kiện tháng 12 của mình để sự kiện được bán hết và ông chủ của cô ấy yêu cô ấy</a:t>
            </a:r>
            <a:endParaRPr/>
          </a:p>
          <a:p>
            <a:pPr marL="171450" lvl="0" indent="-171450" algn="l" rtl="0">
              <a:spcBef>
                <a:spcPts val="0"/>
              </a:spcBef>
              <a:spcAft>
                <a:spcPts val="0"/>
              </a:spcAft>
              <a:buClr>
                <a:schemeClr val="dk1"/>
              </a:buClr>
              <a:buSzPts val="1200"/>
              <a:buFont typeface="Arial"/>
              <a:buChar char="•"/>
            </a:pPr>
            <a:r>
              <a:rPr lang="en-US"/>
              <a:t>Sơ đồ kịch bản người dùng, Harriet </a:t>
            </a:r>
            <a:r>
              <a:rPr lang="en-US" b="1"/>
              <a:t>truy cập </a:t>
            </a:r>
            <a:r>
              <a:rPr lang="en-US"/>
              <a:t>vào Trang chủ và tiến hành </a:t>
            </a:r>
            <a:r>
              <a:rPr lang="en-US" b="1"/>
              <a:t>tìm kiếm</a:t>
            </a:r>
            <a:r>
              <a:rPr lang="en-US"/>
              <a:t>. Sau khi khám phá một số lựa chọn, cô </a:t>
            </a:r>
            <a:r>
              <a:rPr lang="en-US" b="1"/>
              <a:t>tìm thấy </a:t>
            </a:r>
            <a:r>
              <a:rPr lang="en-US"/>
              <a:t>một bộ phim mà cô quan tâm, nhưng chỉ sau khi </a:t>
            </a:r>
            <a:r>
              <a:rPr lang="en-US" b="1"/>
              <a:t>xem một clip</a:t>
            </a:r>
            <a:r>
              <a:rPr lang="en-US"/>
              <a:t>. Sau đó, cô </a:t>
            </a:r>
            <a:r>
              <a:rPr lang="en-US" b="1"/>
              <a:t>đọc một số chi tiết </a:t>
            </a:r>
            <a:r>
              <a:rPr lang="en-US"/>
              <a:t>về bộ phim, bao gồm </a:t>
            </a:r>
            <a:r>
              <a:rPr lang="en-US" b="1"/>
              <a:t>các đánh giá </a:t>
            </a:r>
            <a:r>
              <a:rPr lang="en-US"/>
              <a:t>từ LUX và những người tìm kiếm khác, cộng với </a:t>
            </a:r>
            <a:r>
              <a:rPr lang="en-US" b="1"/>
              <a:t>đánh dấu lại nghệ sĩ </a:t>
            </a:r>
            <a:r>
              <a:rPr lang="en-US"/>
              <a:t>cho các buổi chiếu sau. Cuối cùng, cô </a:t>
            </a:r>
            <a:r>
              <a:rPr lang="en-US" b="1"/>
              <a:t>đặt bộ phim </a:t>
            </a:r>
            <a:r>
              <a:rPr lang="en-US"/>
              <a:t>vào giỏ hàng của mình và </a:t>
            </a:r>
            <a:r>
              <a:rPr lang="en-US" b="1"/>
              <a:t>thuê nghệ sĩ</a:t>
            </a:r>
            <a:r>
              <a:rPr lang="en-US"/>
              <a:t> trong quá trình thanh toán. Cô đã hoàn thành xuất sắc mục tiêu </a:t>
            </a:r>
            <a:r>
              <a:rPr lang="en-US" b="1"/>
              <a:t>tìm kiếm một bộ phim</a:t>
            </a:r>
            <a:r>
              <a:rPr lang="en-US"/>
              <a:t>.</a:t>
            </a:r>
            <a:endParaRPr/>
          </a:p>
        </p:txBody>
      </p:sp>
      <p:sp>
        <p:nvSpPr>
          <p:cNvPr id="292" name="Google Shape;292;p2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30</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p1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1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1" name="Google Shape;231;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Picked this example because it’s not perfect sketching</a:t>
            </a:r>
            <a:endParaRPr/>
          </a:p>
        </p:txBody>
      </p:sp>
      <p:sp>
        <p:nvSpPr>
          <p:cNvPr id="232" name="Google Shape;232;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32</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 name="Google Shape;123;p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09448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34</a:t>
            </a:fld>
            <a:endParaRPr/>
          </a:p>
        </p:txBody>
      </p:sp>
      <p:sp>
        <p:nvSpPr>
          <p:cNvPr id="253" name="Google Shape;253;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4" name="Google Shape;254;p1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2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35</a:t>
            </a:fld>
            <a:endParaRPr/>
          </a:p>
        </p:txBody>
      </p:sp>
      <p:sp>
        <p:nvSpPr>
          <p:cNvPr id="266" name="Google Shape;266;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7" name="Google Shape;267;p2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 name="Google Shape;123;p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2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36</a:t>
            </a:fld>
            <a:endParaRPr/>
          </a:p>
        </p:txBody>
      </p:sp>
      <p:sp>
        <p:nvSpPr>
          <p:cNvPr id="278" name="Google Shape;278;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9" name="Google Shape;279;p2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37</a:t>
            </a:fld>
            <a:endParaRPr/>
          </a:p>
        </p:txBody>
      </p:sp>
      <p:sp>
        <p:nvSpPr>
          <p:cNvPr id="290" name="Google Shape;290;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1" name="Google Shape;291;p2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2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38</a:t>
            </a:fld>
            <a:endParaRPr/>
          </a:p>
        </p:txBody>
      </p:sp>
      <p:sp>
        <p:nvSpPr>
          <p:cNvPr id="302" name="Google Shape;302;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3" name="Google Shape;303;p2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2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5" name="Google Shape;315;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http://en.wikipedia.org/wiki/Website_wireframe</a:t>
            </a:r>
            <a:endParaRPr/>
          </a:p>
          <a:p>
            <a:pPr marL="0" lvl="0" indent="0" algn="l" rtl="0">
              <a:spcBef>
                <a:spcPts val="0"/>
              </a:spcBef>
              <a:spcAft>
                <a:spcPts val="0"/>
              </a:spcAft>
              <a:buNone/>
            </a:pPr>
            <a:r>
              <a:rPr lang="en-US"/>
              <a:t>http://postbureaucrat.com/2010/12/20/24tips-lo-fidelity-wireframing/</a:t>
            </a:r>
            <a:endParaRPr/>
          </a:p>
          <a:p>
            <a:pPr marL="0" lvl="0" indent="0" algn="l" rtl="0">
              <a:spcBef>
                <a:spcPts val="0"/>
              </a:spcBef>
              <a:spcAft>
                <a:spcPts val="0"/>
              </a:spcAft>
              <a:buNone/>
            </a:pPr>
            <a:r>
              <a:rPr lang="en-US"/>
              <a:t>http://borderlinedigital.wordpress.com/2013/02/12/blog-design-user-experience-mobile-balsamiq/</a:t>
            </a:r>
            <a:endParaRPr/>
          </a:p>
        </p:txBody>
      </p:sp>
      <p:sp>
        <p:nvSpPr>
          <p:cNvPr id="316" name="Google Shape;316;p2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39</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2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40</a:t>
            </a:fld>
            <a:endParaRPr/>
          </a:p>
        </p:txBody>
      </p:sp>
      <p:sp>
        <p:nvSpPr>
          <p:cNvPr id="326" name="Google Shape;326;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7" name="Google Shape;327;p2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2" name="Google Shape;362;p2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p2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42</a:t>
            </a:fld>
            <a:endParaRPr/>
          </a:p>
        </p:txBody>
      </p:sp>
      <p:sp>
        <p:nvSpPr>
          <p:cNvPr id="378" name="Google Shape;378;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9" name="Google Shape;379;p2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0" name="Google Shape;390;p2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2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3" name="Google Shape;363;p2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6" name="Google Shape;136;p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4" name="Google Shape;144;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a:t>So if user is not like me, I can’t use my assumptions to know what to design. So I have to do user research. What is the first step?</a:t>
            </a:r>
          </a:p>
          <a:p>
            <a:pPr marL="0" lvl="0" indent="0" algn="l" rtl="0">
              <a:spcBef>
                <a:spcPts val="0"/>
              </a:spcBef>
              <a:spcAft>
                <a:spcPts val="0"/>
              </a:spcAft>
              <a:buNone/>
            </a:pPr>
            <a:endParaRPr/>
          </a:p>
        </p:txBody>
      </p:sp>
      <p:sp>
        <p:nvSpPr>
          <p:cNvPr id="145" name="Google Shape;145;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p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6" name="Google Shape;166;p1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8" name="Google Shape;178;p1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0" name="Google Shape;190;p1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1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Google Shape;202;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Personas are not created based on stereotypes but are based on description of the real people you talked to. </a:t>
            </a:r>
            <a:endParaRPr/>
          </a:p>
          <a:p>
            <a:pPr marL="0" lvl="0" indent="0" algn="l" rtl="0">
              <a:spcBef>
                <a:spcPts val="0"/>
              </a:spcBef>
              <a:spcAft>
                <a:spcPts val="0"/>
              </a:spcAft>
              <a:buNone/>
            </a:pPr>
            <a:endParaRPr/>
          </a:p>
          <a:p>
            <a:pPr marL="0" lvl="0" indent="0" algn="l" rtl="0">
              <a:spcBef>
                <a:spcPts val="0"/>
              </a:spcBef>
              <a:spcAft>
                <a:spcPts val="0"/>
              </a:spcAft>
              <a:buNone/>
            </a:pPr>
            <a:r>
              <a:rPr lang="en-US"/>
              <a:t>You might end up creating multiple personas based on your user research. That way it will capture synthesis of all the people you talked to.</a:t>
            </a:r>
            <a:endParaRPr/>
          </a:p>
        </p:txBody>
      </p:sp>
      <p:sp>
        <p:nvSpPr>
          <p:cNvPr id="203" name="Google Shape;203;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 name="Group 2"/>
          <p:cNvGrpSpPr>
            <a:grpSpLocks/>
          </p:cNvGrpSpPr>
          <p:nvPr/>
        </p:nvGrpSpPr>
        <p:grpSpPr bwMode="auto">
          <a:xfrm>
            <a:off x="0" y="0"/>
            <a:ext cx="9144000" cy="6858000"/>
            <a:chOff x="0" y="0"/>
            <a:chExt cx="5760" cy="4320"/>
          </a:xfrm>
        </p:grpSpPr>
        <p:sp>
          <p:nvSpPr>
            <p:cNvPr id="5" name="Rectangle 3"/>
            <p:cNvSpPr>
              <a:spLocks noChangeArrowheads="1"/>
            </p:cNvSpPr>
            <p:nvPr/>
          </p:nvSpPr>
          <p:spPr bwMode="hidden">
            <a:xfrm>
              <a:off x="0" y="0"/>
              <a:ext cx="2208" cy="4320"/>
            </a:xfrm>
            <a:prstGeom prst="rect">
              <a:avLst/>
            </a:prstGeom>
            <a:gradFill rotWithShape="0">
              <a:gsLst>
                <a:gs pos="0">
                  <a:srgbClr val="CCCCE6"/>
                </a:gs>
                <a:gs pos="100000">
                  <a:srgbClr val="FFFFFF"/>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endParaRPr lang="vi-VN" altLang="vi-VN" sz="2100">
                <a:solidFill>
                  <a:srgbClr val="000000"/>
                </a:solidFill>
              </a:endParaRPr>
            </a:p>
          </p:txBody>
        </p:sp>
        <p:sp>
          <p:nvSpPr>
            <p:cNvPr id="6" name="Rectangle 4"/>
            <p:cNvSpPr>
              <a:spLocks noChangeArrowheads="1"/>
            </p:cNvSpPr>
            <p:nvPr/>
          </p:nvSpPr>
          <p:spPr bwMode="hidden">
            <a:xfrm>
              <a:off x="1081" y="1065"/>
              <a:ext cx="4679" cy="1596"/>
            </a:xfrm>
            <a:prstGeom prst="rect">
              <a:avLst/>
            </a:prstGeom>
            <a:solidFill>
              <a:srgbClr val="00007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grpSp>
          <p:nvGrpSpPr>
            <p:cNvPr id="7" name="Group 5"/>
            <p:cNvGrpSpPr>
              <a:grpSpLocks/>
            </p:cNvGrpSpPr>
            <p:nvPr/>
          </p:nvGrpSpPr>
          <p:grpSpPr bwMode="auto">
            <a:xfrm>
              <a:off x="0" y="672"/>
              <a:ext cx="1806" cy="1989"/>
              <a:chOff x="0" y="672"/>
              <a:chExt cx="1806" cy="1989"/>
            </a:xfrm>
          </p:grpSpPr>
          <p:sp>
            <p:nvSpPr>
              <p:cNvPr id="8" name="Rectangle 6"/>
              <p:cNvSpPr>
                <a:spLocks noChangeArrowheads="1"/>
              </p:cNvSpPr>
              <p:nvPr userDrawn="1"/>
            </p:nvSpPr>
            <p:spPr bwMode="auto">
              <a:xfrm>
                <a:off x="361" y="2257"/>
                <a:ext cx="363" cy="404"/>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9" name="Rectangle 7"/>
              <p:cNvSpPr>
                <a:spLocks noChangeArrowheads="1"/>
              </p:cNvSpPr>
              <p:nvPr userDrawn="1"/>
            </p:nvSpPr>
            <p:spPr bwMode="auto">
              <a:xfrm>
                <a:off x="1081" y="1065"/>
                <a:ext cx="362" cy="405"/>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0" name="Rectangle 8"/>
              <p:cNvSpPr>
                <a:spLocks noChangeArrowheads="1"/>
              </p:cNvSpPr>
              <p:nvPr userDrawn="1"/>
            </p:nvSpPr>
            <p:spPr bwMode="auto">
              <a:xfrm>
                <a:off x="1437" y="672"/>
                <a:ext cx="369" cy="400"/>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1" name="Rectangle 9"/>
              <p:cNvSpPr>
                <a:spLocks noChangeArrowheads="1"/>
              </p:cNvSpPr>
              <p:nvPr userDrawn="1"/>
            </p:nvSpPr>
            <p:spPr bwMode="auto">
              <a:xfrm>
                <a:off x="719" y="2257"/>
                <a:ext cx="368" cy="404"/>
              </a:xfrm>
              <a:prstGeom prst="rect">
                <a:avLst/>
              </a:prstGeom>
              <a:solidFill>
                <a:srgbClr val="00007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2" name="Rectangle 10"/>
              <p:cNvSpPr>
                <a:spLocks noChangeArrowheads="1"/>
              </p:cNvSpPr>
              <p:nvPr userDrawn="1"/>
            </p:nvSpPr>
            <p:spPr bwMode="auto">
              <a:xfrm>
                <a:off x="1437" y="1065"/>
                <a:ext cx="369" cy="405"/>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3" name="Rectangle 11"/>
              <p:cNvSpPr>
                <a:spLocks noChangeArrowheads="1"/>
              </p:cNvSpPr>
              <p:nvPr userDrawn="1"/>
            </p:nvSpPr>
            <p:spPr bwMode="auto">
              <a:xfrm>
                <a:off x="719" y="1464"/>
                <a:ext cx="368" cy="399"/>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4" name="Rectangle 12"/>
              <p:cNvSpPr>
                <a:spLocks noChangeArrowheads="1"/>
              </p:cNvSpPr>
              <p:nvPr userDrawn="1"/>
            </p:nvSpPr>
            <p:spPr bwMode="auto">
              <a:xfrm>
                <a:off x="0" y="1464"/>
                <a:ext cx="367" cy="399"/>
              </a:xfrm>
              <a:prstGeom prst="rect">
                <a:avLst/>
              </a:prstGeom>
              <a:solidFill>
                <a:srgbClr val="00007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5" name="Rectangle 13"/>
              <p:cNvSpPr>
                <a:spLocks noChangeArrowheads="1"/>
              </p:cNvSpPr>
              <p:nvPr userDrawn="1"/>
            </p:nvSpPr>
            <p:spPr bwMode="auto">
              <a:xfrm>
                <a:off x="1081" y="1464"/>
                <a:ext cx="362" cy="399"/>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6" name="Rectangle 14"/>
              <p:cNvSpPr>
                <a:spLocks noChangeArrowheads="1"/>
              </p:cNvSpPr>
              <p:nvPr userDrawn="1"/>
            </p:nvSpPr>
            <p:spPr bwMode="auto">
              <a:xfrm>
                <a:off x="361" y="1857"/>
                <a:ext cx="363" cy="406"/>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7" name="Rectangle 15"/>
              <p:cNvSpPr>
                <a:spLocks noChangeArrowheads="1"/>
              </p:cNvSpPr>
              <p:nvPr userDrawn="1"/>
            </p:nvSpPr>
            <p:spPr bwMode="auto">
              <a:xfrm>
                <a:off x="719" y="1857"/>
                <a:ext cx="368" cy="406"/>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grpSp>
      </p:grpSp>
      <p:sp>
        <p:nvSpPr>
          <p:cNvPr id="2" name="Title 1"/>
          <p:cNvSpPr>
            <a:spLocks noGrp="1"/>
          </p:cNvSpPr>
          <p:nvPr>
            <p:ph type="ctrTitle"/>
          </p:nvPr>
        </p:nvSpPr>
        <p:spPr>
          <a:xfrm>
            <a:off x="2867026" y="1690688"/>
            <a:ext cx="6276974" cy="2533649"/>
          </a:xfrm>
        </p:spPr>
        <p:txBody>
          <a:bodyPr>
            <a:normAutofit/>
          </a:bodyPr>
          <a:lstStyle>
            <a:lvl1pPr>
              <a:defRPr sz="4800">
                <a:solidFill>
                  <a:schemeClr val="bg1"/>
                </a:solidFill>
              </a:defRPr>
            </a:lvl1pPr>
          </a:lstStyle>
          <a:p>
            <a:r>
              <a:rPr lang="en-US"/>
              <a:t>Click to edit Master title style</a:t>
            </a:r>
          </a:p>
        </p:txBody>
      </p:sp>
      <p:sp>
        <p:nvSpPr>
          <p:cNvPr id="3" name="Subtitle 2"/>
          <p:cNvSpPr>
            <a:spLocks noGrp="1"/>
          </p:cNvSpPr>
          <p:nvPr>
            <p:ph type="subTitle" idx="1"/>
          </p:nvPr>
        </p:nvSpPr>
        <p:spPr>
          <a:xfrm>
            <a:off x="2847431" y="4267200"/>
            <a:ext cx="6296569" cy="1752600"/>
          </a:xfrm>
        </p:spPr>
        <p:txBody>
          <a:bodyPr/>
          <a:lstStyle>
            <a:lvl1pPr marL="0" indent="0" algn="ctr">
              <a:buNone/>
              <a:defRPr sz="32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18" name="Date Placeholder 3"/>
          <p:cNvSpPr>
            <a:spLocks noGrp="1"/>
          </p:cNvSpPr>
          <p:nvPr>
            <p:ph type="dt" sz="half" idx="10"/>
          </p:nvPr>
        </p:nvSpPr>
        <p:spPr/>
        <p:txBody>
          <a:bodyPr/>
          <a:lstStyle>
            <a:lvl1pPr>
              <a:defRPr/>
            </a:lvl1pPr>
          </a:lstStyle>
          <a:p>
            <a:endParaRPr lang="en-US"/>
          </a:p>
        </p:txBody>
      </p:sp>
      <p:sp>
        <p:nvSpPr>
          <p:cNvPr id="19" name="Footer Placeholder 4"/>
          <p:cNvSpPr>
            <a:spLocks noGrp="1"/>
          </p:cNvSpPr>
          <p:nvPr>
            <p:ph type="ftr" sz="quarter" idx="11"/>
          </p:nvPr>
        </p:nvSpPr>
        <p:spPr/>
        <p:txBody>
          <a:bodyPr/>
          <a:lstStyle>
            <a:lvl1pPr>
              <a:defRPr/>
            </a:lvl1pPr>
          </a:lstStyle>
          <a:p>
            <a:endParaRPr lang="en-US"/>
          </a:p>
        </p:txBody>
      </p:sp>
      <p:sp>
        <p:nvSpPr>
          <p:cNvPr id="20" name="Slide Number Placeholder 5"/>
          <p:cNvSpPr>
            <a:spLocks noGrp="1"/>
          </p:cNvSpPr>
          <p:nvPr>
            <p:ph type="sldNum" sz="quarter" idx="12"/>
          </p:nvPr>
        </p:nvSpPr>
        <p:spPr/>
        <p:txBody>
          <a:bodyPr/>
          <a:lstStyle>
            <a:lvl1pPr>
              <a:defRPr lang="en-US" altLang="en-US" smtClean="0"/>
            </a:lvl1pPr>
          </a:lstStyle>
          <a:p>
            <a:pPr>
              <a:spcBef>
                <a:spcPts val="0"/>
              </a:spcBef>
              <a:spcAft>
                <a:spcPts val="0"/>
              </a:spcAft>
            </a:pPr>
            <a:fld id="{00000000-1234-1234-1234-123412341234}" type="slidenum">
              <a:rPr lang="en-US" smtClean="0"/>
              <a:pPr>
                <a:spcBef>
                  <a:spcPts val="0"/>
                </a:spcBef>
                <a:spcAft>
                  <a:spcPts val="0"/>
                </a:spcAft>
              </a:pPr>
              <a:t>‹#›</a:t>
            </a:fld>
            <a:endParaRPr lang="en-US"/>
          </a:p>
        </p:txBody>
      </p:sp>
    </p:spTree>
    <p:extLst>
      <p:ext uri="{BB962C8B-B14F-4D97-AF65-F5344CB8AC3E}">
        <p14:creationId xmlns:p14="http://schemas.microsoft.com/office/powerpoint/2010/main" val="1463044073"/>
      </p:ext>
    </p:extLst>
  </p:cSld>
  <p:clrMapOvr>
    <a:masterClrMapping/>
  </p:clrMapOvr>
  <p:transition spd="slow"/>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Big 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422638"/>
            <a:ext cx="8229600" cy="1253762"/>
          </a:xfrm>
        </p:spPr>
        <p:txBody>
          <a:bodyPr/>
          <a:lstStyle>
            <a:lvl1pPr>
              <a:lnSpc>
                <a:spcPct val="90000"/>
              </a:lnSpc>
              <a:defRPr/>
            </a:lvl1pPr>
          </a:lstStyle>
          <a:p>
            <a:r>
              <a:rPr lang="en-US"/>
              <a:t>Click to edit </a:t>
            </a:r>
            <a:br>
              <a:rPr lang="en-US"/>
            </a:br>
            <a:r>
              <a:rPr lang="en-US"/>
              <a:t>Master title style</a:t>
            </a:r>
          </a:p>
        </p:txBody>
      </p:sp>
      <p:sp>
        <p:nvSpPr>
          <p:cNvPr id="3" name="Date Placeholder 3"/>
          <p:cNvSpPr>
            <a:spLocks noGrp="1"/>
          </p:cNvSpPr>
          <p:nvPr>
            <p:ph type="dt" sz="half" idx="10"/>
          </p:nvPr>
        </p:nvSpPr>
        <p:spPr/>
        <p:txBody>
          <a:bodyPr/>
          <a:lstStyle>
            <a:lvl1pPr>
              <a:defRPr/>
            </a:lvl1pPr>
          </a:lstStyle>
          <a:p>
            <a:endParaRPr lang="en-US"/>
          </a:p>
        </p:txBody>
      </p:sp>
      <p:sp>
        <p:nvSpPr>
          <p:cNvPr id="4" name="Footer Placeholder 4"/>
          <p:cNvSpPr>
            <a:spLocks noGrp="1"/>
          </p:cNvSpPr>
          <p:nvPr>
            <p:ph type="ftr" sz="quarter" idx="11"/>
          </p:nvPr>
        </p:nvSpPr>
        <p:spPr/>
        <p:txBody>
          <a:bodyPr/>
          <a:lstStyle>
            <a:lvl1pPr>
              <a:defRPr/>
            </a:lvl1pPr>
          </a:lstStyle>
          <a:p>
            <a:endParaRPr lang="en-US"/>
          </a:p>
        </p:txBody>
      </p:sp>
      <p:sp>
        <p:nvSpPr>
          <p:cNvPr id="5" name="Slide Number Placeholder 5"/>
          <p:cNvSpPr>
            <a:spLocks noGrp="1"/>
          </p:cNvSpPr>
          <p:nvPr>
            <p:ph type="sldNum" sz="quarter" idx="12"/>
          </p:nvPr>
        </p:nvSpPr>
        <p:spPr/>
        <p:txBody>
          <a:bodyPr/>
          <a:lstStyle>
            <a:lvl1pPr>
              <a:defRPr/>
            </a:lvl1pPr>
          </a:lstStyle>
          <a:p>
            <a:pPr>
              <a:spcBef>
                <a:spcPts val="0"/>
              </a:spcBef>
              <a:spcAft>
                <a:spcPts val="0"/>
              </a:spcAft>
            </a:pPr>
            <a:fld id="{00000000-1234-1234-1234-123412341234}" type="slidenum">
              <a:rPr lang="en-US" smtClean="0"/>
              <a:pPr>
                <a:spcBef>
                  <a:spcPts val="0"/>
                </a:spcBef>
                <a:spcAft>
                  <a:spcPts val="0"/>
                </a:spcAft>
              </a:pPr>
              <a:t>‹#›</a:t>
            </a:fld>
            <a:endParaRPr lang="en-US"/>
          </a:p>
        </p:txBody>
      </p:sp>
    </p:spTree>
    <p:extLst>
      <p:ext uri="{BB962C8B-B14F-4D97-AF65-F5344CB8AC3E}">
        <p14:creationId xmlns:p14="http://schemas.microsoft.com/office/powerpoint/2010/main" val="3414916387"/>
      </p:ext>
    </p:extLst>
  </p:cSld>
  <p:clrMapOvr>
    <a:masterClrMapping/>
  </p:clrMapOvr>
  <p:transition>
    <p:dissolv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pPr>
              <a:spcBef>
                <a:spcPts val="0"/>
              </a:spcBef>
              <a:spcAft>
                <a:spcPts val="0"/>
              </a:spcAft>
            </a:pPr>
            <a:fld id="{00000000-1234-1234-1234-123412341234}" type="slidenum">
              <a:rPr lang="en-US" smtClean="0"/>
              <a:pPr>
                <a:spcBef>
                  <a:spcPts val="0"/>
                </a:spcBef>
                <a:spcAft>
                  <a:spcPts val="0"/>
                </a:spcAft>
              </a:pPr>
              <a:t>‹#›</a:t>
            </a:fld>
            <a:endParaRPr lang="en-US"/>
          </a:p>
        </p:txBody>
      </p:sp>
    </p:spTree>
    <p:extLst>
      <p:ext uri="{BB962C8B-B14F-4D97-AF65-F5344CB8AC3E}">
        <p14:creationId xmlns:p14="http://schemas.microsoft.com/office/powerpoint/2010/main" val="3747002521"/>
      </p:ext>
    </p:extLst>
  </p:cSld>
  <p:clrMapOvr>
    <a:masterClrMapping/>
  </p:clrMapOvr>
  <p:transition>
    <p:dissolv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394063"/>
            <a:ext cx="8229600" cy="990600"/>
          </a:xfrm>
        </p:spPr>
        <p:txBody>
          <a:bodyPr/>
          <a:lstStyle/>
          <a:p>
            <a:r>
              <a:rPr lang="en-US"/>
              <a:t>Click to edit Master title style</a:t>
            </a:r>
          </a:p>
        </p:txBody>
      </p:sp>
      <p:sp>
        <p:nvSpPr>
          <p:cNvPr id="3" name="Table Placeholder 2"/>
          <p:cNvSpPr>
            <a:spLocks noGrp="1"/>
          </p:cNvSpPr>
          <p:nvPr>
            <p:ph type="tbl" idx="1"/>
          </p:nvPr>
        </p:nvSpPr>
        <p:spPr>
          <a:xfrm>
            <a:off x="457200" y="1524000"/>
            <a:ext cx="8229600" cy="4648200"/>
          </a:xfrm>
        </p:spPr>
        <p:txBody>
          <a:bodyPr/>
          <a:lstStyle/>
          <a:p>
            <a:pPr lvl="0"/>
            <a:r>
              <a:rPr lang="en-US" noProof="0"/>
              <a:t>Click icon to add table</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pPr>
              <a:spcBef>
                <a:spcPts val="0"/>
              </a:spcBef>
              <a:spcAft>
                <a:spcPts val="0"/>
              </a:spcAft>
            </a:pPr>
            <a:fld id="{00000000-1234-1234-1234-123412341234}" type="slidenum">
              <a:rPr lang="en-US" smtClean="0"/>
              <a:pPr>
                <a:spcBef>
                  <a:spcPts val="0"/>
                </a:spcBef>
                <a:spcAft>
                  <a:spcPts val="0"/>
                </a:spcAft>
              </a:pPr>
              <a:t>‹#›</a:t>
            </a:fld>
            <a:endParaRPr lang="en-US"/>
          </a:p>
        </p:txBody>
      </p:sp>
    </p:spTree>
    <p:extLst>
      <p:ext uri="{BB962C8B-B14F-4D97-AF65-F5344CB8AC3E}">
        <p14:creationId xmlns:p14="http://schemas.microsoft.com/office/powerpoint/2010/main" val="24883508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lang="en-US"/>
            </a:lvl1pPr>
          </a:lstStyle>
          <a:p>
            <a:r>
              <a:rPr lang="en-US"/>
              <a:t>Click to edit Master title style</a:t>
            </a:r>
          </a:p>
        </p:txBody>
      </p:sp>
      <p:sp>
        <p:nvSpPr>
          <p:cNvPr id="3" name="Content Placeholder 2"/>
          <p:cNvSpPr>
            <a:spLocks noGrp="1"/>
          </p:cNvSpPr>
          <p:nvPr>
            <p:ph idx="1"/>
          </p:nvPr>
        </p:nvSpPr>
        <p:spPr/>
        <p:txBody>
          <a:bodyPr/>
          <a:lstStyle>
            <a:lvl1pPr>
              <a:spcBef>
                <a:spcPts val="800"/>
              </a:spcBef>
              <a:defRPr lang="en-US" smtClean="0"/>
            </a:lvl1pPr>
            <a:lvl2pPr>
              <a:defRPr lang="en-US" smtClean="0"/>
            </a:lvl2pPr>
            <a:lvl3pPr>
              <a:defRPr lang="en-US" smtClean="0"/>
            </a:lvl3pPr>
            <a:lvl4pPr>
              <a:defRPr lang="en-US" smtClean="0"/>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pPr>
              <a:spcBef>
                <a:spcPts val="0"/>
              </a:spcBef>
              <a:spcAft>
                <a:spcPts val="0"/>
              </a:spcAft>
            </a:pPr>
            <a:fld id="{00000000-1234-1234-1234-123412341234}" type="slidenum">
              <a:rPr lang="en-US" smtClean="0"/>
              <a:pPr>
                <a:spcBef>
                  <a:spcPts val="0"/>
                </a:spcBef>
                <a:spcAft>
                  <a:spcPts val="0"/>
                </a:spcAft>
              </a:pPr>
              <a:t>‹#›</a:t>
            </a:fld>
            <a:endParaRPr lang="en-US"/>
          </a:p>
        </p:txBody>
      </p:sp>
    </p:spTree>
    <p:extLst>
      <p:ext uri="{BB962C8B-B14F-4D97-AF65-F5344CB8AC3E}">
        <p14:creationId xmlns:p14="http://schemas.microsoft.com/office/powerpoint/2010/main" val="2291062708"/>
      </p:ext>
    </p:extLst>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Big 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409574"/>
            <a:ext cx="8229600" cy="1252800"/>
          </a:xfrm>
        </p:spPr>
        <p:txBody>
          <a:bodyPr/>
          <a:lstStyle>
            <a:lvl1pPr>
              <a:lnSpc>
                <a:spcPct val="90000"/>
              </a:lnSpc>
              <a:defRPr lang="en-US"/>
            </a:lvl1pPr>
          </a:lstStyle>
          <a:p>
            <a:r>
              <a:rPr lang="en-US"/>
              <a:t>Click to edit </a:t>
            </a:r>
            <a:br>
              <a:rPr lang="en-US"/>
            </a:br>
            <a:r>
              <a:rPr lang="en-US"/>
              <a:t>Master title style</a:t>
            </a:r>
          </a:p>
        </p:txBody>
      </p:sp>
      <p:sp>
        <p:nvSpPr>
          <p:cNvPr id="3" name="Content Placeholder 2"/>
          <p:cNvSpPr>
            <a:spLocks noGrp="1"/>
          </p:cNvSpPr>
          <p:nvPr>
            <p:ph idx="1"/>
          </p:nvPr>
        </p:nvSpPr>
        <p:spPr>
          <a:xfrm>
            <a:off x="457200" y="1828800"/>
            <a:ext cx="8229600" cy="4343400"/>
          </a:xfrm>
        </p:spPr>
        <p:txBody>
          <a:bodyPr/>
          <a:lstStyle>
            <a:lvl1pPr>
              <a:spcBef>
                <a:spcPts val="800"/>
              </a:spcBef>
              <a:defRPr lang="en-US" smtClean="0"/>
            </a:lvl1pPr>
            <a:lvl2pPr>
              <a:defRPr lang="en-US" smtClean="0"/>
            </a:lvl2pPr>
            <a:lvl3pPr>
              <a:defRPr lang="en-US" smtClean="0"/>
            </a:lvl3pPr>
            <a:lvl4pPr>
              <a:defRPr lang="en-US" smtClean="0"/>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pPr>
              <a:spcBef>
                <a:spcPts val="0"/>
              </a:spcBef>
              <a:spcAft>
                <a:spcPts val="0"/>
              </a:spcAft>
            </a:pPr>
            <a:fld id="{00000000-1234-1234-1234-123412341234}" type="slidenum">
              <a:rPr lang="en-US" smtClean="0"/>
              <a:pPr>
                <a:spcBef>
                  <a:spcPts val="0"/>
                </a:spcBef>
                <a:spcAft>
                  <a:spcPts val="0"/>
                </a:spcAft>
              </a:pPr>
              <a:t>‹#›</a:t>
            </a:fld>
            <a:endParaRPr lang="en-US"/>
          </a:p>
        </p:txBody>
      </p:sp>
    </p:spTree>
    <p:extLst>
      <p:ext uri="{BB962C8B-B14F-4D97-AF65-F5344CB8AC3E}">
        <p14:creationId xmlns:p14="http://schemas.microsoft.com/office/powerpoint/2010/main" val="917518533"/>
      </p:ext>
    </p:extLst>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ection Header">
    <p:spTree>
      <p:nvGrpSpPr>
        <p:cNvPr id="1" name=""/>
        <p:cNvGrpSpPr/>
        <p:nvPr/>
      </p:nvGrpSpPr>
      <p:grpSpPr>
        <a:xfrm>
          <a:off x="0" y="0"/>
          <a:ext cx="0" cy="0"/>
          <a:chOff x="0" y="0"/>
          <a:chExt cx="0" cy="0"/>
        </a:xfrm>
      </p:grpSpPr>
      <p:pic>
        <p:nvPicPr>
          <p:cNvPr id="3" name="Picture 1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13" y="2438400"/>
            <a:ext cx="9144001" cy="54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722313" y="2828925"/>
            <a:ext cx="7772400" cy="1362075"/>
          </a:xfrm>
        </p:spPr>
        <p:txBody>
          <a:bodyPr/>
          <a:lstStyle>
            <a:lvl1pPr algn="ctr">
              <a:defRPr lang="en-US" sz="4400"/>
            </a:lvl1pPr>
          </a:lstStyle>
          <a:p>
            <a:r>
              <a:rPr lang="en-US"/>
              <a:t>Click to edit Master title style</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pPr>
              <a:spcBef>
                <a:spcPts val="0"/>
              </a:spcBef>
              <a:spcAft>
                <a:spcPts val="0"/>
              </a:spcAft>
            </a:pPr>
            <a:fld id="{00000000-1234-1234-1234-123412341234}" type="slidenum">
              <a:rPr lang="en-US" smtClean="0"/>
              <a:pPr>
                <a:spcBef>
                  <a:spcPts val="0"/>
                </a:spcBef>
                <a:spcAft>
                  <a:spcPts val="0"/>
                </a:spcAft>
              </a:pPr>
              <a:t>‹#›</a:t>
            </a:fld>
            <a:endParaRPr lang="en-US"/>
          </a:p>
        </p:txBody>
      </p:sp>
    </p:spTree>
    <p:extLst>
      <p:ext uri="{BB962C8B-B14F-4D97-AF65-F5344CB8AC3E}">
        <p14:creationId xmlns:p14="http://schemas.microsoft.com/office/powerpoint/2010/main" val="599197375"/>
      </p:ext>
    </p:extLst>
  </p:cSld>
  <p:clrMapOvr>
    <a:masterClrMapping/>
  </p:clrMapOvr>
  <p:transition spd="slow"/>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524000"/>
            <a:ext cx="4038600" cy="4648200"/>
          </a:xfrm>
        </p:spPr>
        <p:txBody>
          <a:bodyPr/>
          <a:lstStyle>
            <a:lvl1pPr>
              <a:defRPr lang="en-US" smtClean="0"/>
            </a:lvl1pPr>
            <a:lvl2pPr>
              <a:defRPr lang="en-US" smtClean="0"/>
            </a:lvl2pPr>
            <a:lvl3pPr>
              <a:defRPr lang="en-US" smtClean="0"/>
            </a:lvl3pPr>
            <a:lvl4pPr>
              <a:defRPr lang="en-US" smtClean="0"/>
            </a:lvl4pPr>
            <a:lvl5pPr>
              <a:defRPr lang="en-US"/>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524000"/>
            <a:ext cx="4038600" cy="4648200"/>
          </a:xfrm>
        </p:spPr>
        <p:txBody>
          <a:bodyPr/>
          <a:lstStyle>
            <a:lvl1pPr>
              <a:defRPr lang="en-US" smtClean="0"/>
            </a:lvl1pPr>
            <a:lvl2pPr>
              <a:defRPr lang="en-US" smtClean="0"/>
            </a:lvl2pPr>
            <a:lvl3pPr>
              <a:defRPr lang="en-US" smtClean="0"/>
            </a:lvl3pPr>
            <a:lvl4pPr>
              <a:defRPr lang="en-US" smtClean="0"/>
            </a:lvl4pPr>
            <a:lvl5pPr>
              <a:defRPr lang="en-US"/>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endParaRPr lang="en-US"/>
          </a:p>
        </p:txBody>
      </p:sp>
      <p:sp>
        <p:nvSpPr>
          <p:cNvPr id="6" name="Footer Placeholder 4"/>
          <p:cNvSpPr>
            <a:spLocks noGrp="1"/>
          </p:cNvSpPr>
          <p:nvPr>
            <p:ph type="ftr" sz="quarter" idx="11"/>
          </p:nvPr>
        </p:nvSpPr>
        <p:spPr/>
        <p:txBody>
          <a:bodyPr/>
          <a:lstStyle>
            <a:lvl1pPr>
              <a:defRPr/>
            </a:lvl1pPr>
          </a:lstStyle>
          <a:p>
            <a:endParaRPr lang="en-US"/>
          </a:p>
        </p:txBody>
      </p:sp>
      <p:sp>
        <p:nvSpPr>
          <p:cNvPr id="7" name="Slide Number Placeholder 5"/>
          <p:cNvSpPr>
            <a:spLocks noGrp="1"/>
          </p:cNvSpPr>
          <p:nvPr>
            <p:ph type="sldNum" sz="quarter" idx="12"/>
          </p:nvPr>
        </p:nvSpPr>
        <p:spPr/>
        <p:txBody>
          <a:bodyPr/>
          <a:lstStyle>
            <a:lvl1pPr>
              <a:defRPr/>
            </a:lvl1pPr>
          </a:lstStyle>
          <a:p>
            <a:pPr>
              <a:spcBef>
                <a:spcPts val="0"/>
              </a:spcBef>
              <a:spcAft>
                <a:spcPts val="0"/>
              </a:spcAft>
            </a:pPr>
            <a:fld id="{00000000-1234-1234-1234-123412341234}" type="slidenum">
              <a:rPr lang="en-US" smtClean="0"/>
              <a:pPr>
                <a:spcBef>
                  <a:spcPts val="0"/>
                </a:spcBef>
                <a:spcAft>
                  <a:spcPts val="0"/>
                </a:spcAft>
              </a:pPr>
              <a:t>‹#›</a:t>
            </a:fld>
            <a:endParaRPr lang="en-US"/>
          </a:p>
        </p:txBody>
      </p:sp>
    </p:spTree>
    <p:extLst>
      <p:ext uri="{BB962C8B-B14F-4D97-AF65-F5344CB8AC3E}">
        <p14:creationId xmlns:p14="http://schemas.microsoft.com/office/powerpoint/2010/main" val="4253409871"/>
      </p:ext>
    </p:extLst>
  </p:cSld>
  <p:clrMapOvr>
    <a:masterClrMapping/>
  </p:clrMapOvr>
  <p:transition spd="slow"/>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24000"/>
            <a:ext cx="4040188" cy="6858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286000"/>
            <a:ext cx="4040188" cy="3886200"/>
          </a:xfrm>
        </p:spPr>
        <p:txBody>
          <a:bodyPr/>
          <a:lstStyle>
            <a:lvl1pPr>
              <a:defRPr lang="en-US" smtClean="0"/>
            </a:lvl1pPr>
            <a:lvl2pPr>
              <a:defRPr lang="en-US" smtClean="0"/>
            </a:lvl2pPr>
            <a:lvl3pPr>
              <a:defRPr lang="en-US" smtClean="0"/>
            </a:lvl3pPr>
            <a:lvl4pPr>
              <a:defRPr lang="en-US" smtClean="0"/>
            </a:lvl4pPr>
            <a:lvl5pPr>
              <a:defRPr lang="en-US"/>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24000"/>
            <a:ext cx="4041775" cy="6858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286000"/>
            <a:ext cx="4041775" cy="3886200"/>
          </a:xfrm>
        </p:spPr>
        <p:txBody>
          <a:bodyPr/>
          <a:lstStyle>
            <a:lvl1pPr>
              <a:defRPr lang="en-US" smtClean="0"/>
            </a:lvl1pPr>
            <a:lvl2pPr>
              <a:defRPr lang="en-US" smtClean="0"/>
            </a:lvl2pPr>
            <a:lvl3pPr>
              <a:defRPr lang="en-US" smtClean="0"/>
            </a:lvl3pPr>
            <a:lvl4pPr>
              <a:defRPr lang="en-US" smtClean="0"/>
            </a:lvl4pPr>
            <a:lvl5pPr>
              <a:defRPr lang="en-US"/>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endParaRPr lang="en-US"/>
          </a:p>
        </p:txBody>
      </p:sp>
      <p:sp>
        <p:nvSpPr>
          <p:cNvPr id="8" name="Footer Placeholder 4"/>
          <p:cNvSpPr>
            <a:spLocks noGrp="1"/>
          </p:cNvSpPr>
          <p:nvPr>
            <p:ph type="ftr" sz="quarter" idx="11"/>
          </p:nvPr>
        </p:nvSpPr>
        <p:spPr/>
        <p:txBody>
          <a:bodyPr/>
          <a:lstStyle>
            <a:lvl1pPr>
              <a:defRPr/>
            </a:lvl1pPr>
          </a:lstStyle>
          <a:p>
            <a:endParaRPr lang="en-US"/>
          </a:p>
        </p:txBody>
      </p:sp>
      <p:sp>
        <p:nvSpPr>
          <p:cNvPr id="9" name="Slide Number Placeholder 5"/>
          <p:cNvSpPr>
            <a:spLocks noGrp="1"/>
          </p:cNvSpPr>
          <p:nvPr>
            <p:ph type="sldNum" sz="quarter" idx="12"/>
          </p:nvPr>
        </p:nvSpPr>
        <p:spPr/>
        <p:txBody>
          <a:bodyPr/>
          <a:lstStyle>
            <a:lvl1pPr>
              <a:defRPr/>
            </a:lvl1pPr>
          </a:lstStyle>
          <a:p>
            <a:pPr>
              <a:spcBef>
                <a:spcPts val="0"/>
              </a:spcBef>
              <a:spcAft>
                <a:spcPts val="0"/>
              </a:spcAft>
            </a:pPr>
            <a:fld id="{00000000-1234-1234-1234-123412341234}" type="slidenum">
              <a:rPr lang="en-US" smtClean="0"/>
              <a:pPr>
                <a:spcBef>
                  <a:spcPts val="0"/>
                </a:spcBef>
                <a:spcAft>
                  <a:spcPts val="0"/>
                </a:spcAft>
              </a:pPr>
              <a:t>‹#›</a:t>
            </a:fld>
            <a:endParaRPr lang="en-US"/>
          </a:p>
        </p:txBody>
      </p:sp>
    </p:spTree>
    <p:extLst>
      <p:ext uri="{BB962C8B-B14F-4D97-AF65-F5344CB8AC3E}">
        <p14:creationId xmlns:p14="http://schemas.microsoft.com/office/powerpoint/2010/main" val="2045338011"/>
      </p:ext>
    </p:extLst>
  </p:cSld>
  <p:clrMapOvr>
    <a:masterClrMapping/>
  </p:clrMapOvr>
  <p:transition spd="slow"/>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Content Placeholder 6"/>
          <p:cNvSpPr>
            <a:spLocks noGrp="1"/>
          </p:cNvSpPr>
          <p:nvPr>
            <p:ph sz="quarter" idx="13"/>
          </p:nvPr>
        </p:nvSpPr>
        <p:spPr>
          <a:xfrm>
            <a:off x="457200" y="1524000"/>
            <a:ext cx="8229600" cy="2286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14"/>
          </p:nvPr>
        </p:nvSpPr>
        <p:spPr>
          <a:xfrm>
            <a:off x="457200" y="3886200"/>
            <a:ext cx="8229600" cy="2286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5"/>
          </p:nvPr>
        </p:nvSpPr>
        <p:spPr/>
        <p:txBody>
          <a:bodyPr/>
          <a:lstStyle>
            <a:lvl1pPr>
              <a:defRPr/>
            </a:lvl1pPr>
          </a:lstStyle>
          <a:p>
            <a:endParaRPr lang="en-US"/>
          </a:p>
        </p:txBody>
      </p:sp>
      <p:sp>
        <p:nvSpPr>
          <p:cNvPr id="6" name="Footer Placeholder 4"/>
          <p:cNvSpPr>
            <a:spLocks noGrp="1"/>
          </p:cNvSpPr>
          <p:nvPr>
            <p:ph type="ftr" sz="quarter" idx="16"/>
          </p:nvPr>
        </p:nvSpPr>
        <p:spPr/>
        <p:txBody>
          <a:bodyPr/>
          <a:lstStyle>
            <a:lvl1pPr>
              <a:defRPr/>
            </a:lvl1pPr>
          </a:lstStyle>
          <a:p>
            <a:endParaRPr lang="en-US"/>
          </a:p>
        </p:txBody>
      </p:sp>
      <p:sp>
        <p:nvSpPr>
          <p:cNvPr id="8" name="Slide Number Placeholder 5"/>
          <p:cNvSpPr>
            <a:spLocks noGrp="1"/>
          </p:cNvSpPr>
          <p:nvPr>
            <p:ph type="sldNum" sz="quarter" idx="17"/>
          </p:nvPr>
        </p:nvSpPr>
        <p:spPr/>
        <p:txBody>
          <a:bodyPr/>
          <a:lstStyle>
            <a:lvl1pPr>
              <a:defRPr/>
            </a:lvl1pPr>
          </a:lstStyle>
          <a:p>
            <a:pPr>
              <a:spcBef>
                <a:spcPts val="0"/>
              </a:spcBef>
              <a:spcAft>
                <a:spcPts val="0"/>
              </a:spcAft>
            </a:pPr>
            <a:fld id="{00000000-1234-1234-1234-123412341234}" type="slidenum">
              <a:rPr lang="en-US" smtClean="0"/>
              <a:pPr>
                <a:spcBef>
                  <a:spcPts val="0"/>
                </a:spcBef>
                <a:spcAft>
                  <a:spcPts val="0"/>
                </a:spcAft>
              </a:pPr>
              <a:t>‹#›</a:t>
            </a:fld>
            <a:endParaRPr lang="en-US"/>
          </a:p>
        </p:txBody>
      </p:sp>
    </p:spTree>
    <p:extLst>
      <p:ext uri="{BB962C8B-B14F-4D97-AF65-F5344CB8AC3E}">
        <p14:creationId xmlns:p14="http://schemas.microsoft.com/office/powerpoint/2010/main" val="3647602937"/>
      </p:ext>
    </p:extLst>
  </p:cSld>
  <p:clrMapOvr>
    <a:masterClrMapping/>
  </p:clrMapOvr>
  <p:transition spd="slow"/>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ustom Layout 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Content Placeholder 6"/>
          <p:cNvSpPr>
            <a:spLocks noGrp="1"/>
          </p:cNvSpPr>
          <p:nvPr>
            <p:ph sz="quarter" idx="13"/>
          </p:nvPr>
        </p:nvSpPr>
        <p:spPr>
          <a:xfrm>
            <a:off x="457200" y="1524000"/>
            <a:ext cx="4038600" cy="464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p:cNvSpPr>
            <a:spLocks noGrp="1"/>
          </p:cNvSpPr>
          <p:nvPr>
            <p:ph sz="quarter" idx="14"/>
          </p:nvPr>
        </p:nvSpPr>
        <p:spPr>
          <a:xfrm>
            <a:off x="4648200" y="1524000"/>
            <a:ext cx="4038600" cy="2286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Content Placeholder 8"/>
          <p:cNvSpPr>
            <a:spLocks noGrp="1"/>
          </p:cNvSpPr>
          <p:nvPr>
            <p:ph sz="quarter" idx="15"/>
          </p:nvPr>
        </p:nvSpPr>
        <p:spPr>
          <a:xfrm>
            <a:off x="4648200" y="3886200"/>
            <a:ext cx="4038600" cy="2286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3"/>
          <p:cNvSpPr>
            <a:spLocks noGrp="1"/>
          </p:cNvSpPr>
          <p:nvPr>
            <p:ph type="dt" sz="half" idx="16"/>
          </p:nvPr>
        </p:nvSpPr>
        <p:spPr/>
        <p:txBody>
          <a:bodyPr/>
          <a:lstStyle>
            <a:lvl1pPr>
              <a:defRPr/>
            </a:lvl1pPr>
          </a:lstStyle>
          <a:p>
            <a:endParaRPr lang="en-US"/>
          </a:p>
        </p:txBody>
      </p:sp>
      <p:sp>
        <p:nvSpPr>
          <p:cNvPr id="8" name="Footer Placeholder 4"/>
          <p:cNvSpPr>
            <a:spLocks noGrp="1"/>
          </p:cNvSpPr>
          <p:nvPr>
            <p:ph type="ftr" sz="quarter" idx="17"/>
          </p:nvPr>
        </p:nvSpPr>
        <p:spPr/>
        <p:txBody>
          <a:bodyPr/>
          <a:lstStyle>
            <a:lvl1pPr>
              <a:defRPr/>
            </a:lvl1pPr>
          </a:lstStyle>
          <a:p>
            <a:endParaRPr lang="en-US"/>
          </a:p>
        </p:txBody>
      </p:sp>
      <p:sp>
        <p:nvSpPr>
          <p:cNvPr id="11" name="Slide Number Placeholder 5"/>
          <p:cNvSpPr>
            <a:spLocks noGrp="1"/>
          </p:cNvSpPr>
          <p:nvPr>
            <p:ph type="sldNum" sz="quarter" idx="18"/>
          </p:nvPr>
        </p:nvSpPr>
        <p:spPr/>
        <p:txBody>
          <a:bodyPr/>
          <a:lstStyle>
            <a:lvl1pPr>
              <a:defRPr/>
            </a:lvl1pPr>
          </a:lstStyle>
          <a:p>
            <a:pPr>
              <a:spcBef>
                <a:spcPts val="0"/>
              </a:spcBef>
              <a:spcAft>
                <a:spcPts val="0"/>
              </a:spcAft>
            </a:pPr>
            <a:fld id="{00000000-1234-1234-1234-123412341234}" type="slidenum">
              <a:rPr lang="en-US" smtClean="0"/>
              <a:pPr>
                <a:spcBef>
                  <a:spcPts val="0"/>
                </a:spcBef>
                <a:spcAft>
                  <a:spcPts val="0"/>
                </a:spcAft>
              </a:pPr>
              <a:t>‹#›</a:t>
            </a:fld>
            <a:endParaRPr lang="en-US"/>
          </a:p>
        </p:txBody>
      </p:sp>
    </p:spTree>
    <p:extLst>
      <p:ext uri="{BB962C8B-B14F-4D97-AF65-F5344CB8AC3E}">
        <p14:creationId xmlns:p14="http://schemas.microsoft.com/office/powerpoint/2010/main" val="1174446321"/>
      </p:ext>
    </p:extLst>
  </p:cSld>
  <p:clrMapOvr>
    <a:masterClrMapping/>
  </p:clrMapOvr>
  <p:transition spd="slow"/>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422638"/>
            <a:ext cx="8229600" cy="962025"/>
          </a:xfrm>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endParaRPr lang="en-US"/>
          </a:p>
        </p:txBody>
      </p:sp>
      <p:sp>
        <p:nvSpPr>
          <p:cNvPr id="4" name="Footer Placeholder 4"/>
          <p:cNvSpPr>
            <a:spLocks noGrp="1"/>
          </p:cNvSpPr>
          <p:nvPr>
            <p:ph type="ftr" sz="quarter" idx="11"/>
          </p:nvPr>
        </p:nvSpPr>
        <p:spPr/>
        <p:txBody>
          <a:bodyPr/>
          <a:lstStyle>
            <a:lvl1pPr>
              <a:defRPr/>
            </a:lvl1pPr>
          </a:lstStyle>
          <a:p>
            <a:endParaRPr lang="en-US"/>
          </a:p>
        </p:txBody>
      </p:sp>
      <p:sp>
        <p:nvSpPr>
          <p:cNvPr id="5" name="Slide Number Placeholder 5"/>
          <p:cNvSpPr>
            <a:spLocks noGrp="1"/>
          </p:cNvSpPr>
          <p:nvPr>
            <p:ph type="sldNum" sz="quarter" idx="12"/>
          </p:nvPr>
        </p:nvSpPr>
        <p:spPr/>
        <p:txBody>
          <a:bodyPr/>
          <a:lstStyle>
            <a:lvl1pPr>
              <a:defRPr/>
            </a:lvl1pPr>
          </a:lstStyle>
          <a:p>
            <a:pPr>
              <a:spcBef>
                <a:spcPts val="0"/>
              </a:spcBef>
              <a:spcAft>
                <a:spcPts val="0"/>
              </a:spcAft>
            </a:pPr>
            <a:fld id="{00000000-1234-1234-1234-123412341234}" type="slidenum">
              <a:rPr lang="en-US" smtClean="0"/>
              <a:pPr>
                <a:spcBef>
                  <a:spcPts val="0"/>
                </a:spcBef>
                <a:spcAft>
                  <a:spcPts val="0"/>
                </a:spcAft>
              </a:pPr>
              <a:t>‹#›</a:t>
            </a:fld>
            <a:endParaRPr lang="en-US"/>
          </a:p>
        </p:txBody>
      </p:sp>
    </p:spTree>
    <p:extLst>
      <p:ext uri="{BB962C8B-B14F-4D97-AF65-F5344CB8AC3E}">
        <p14:creationId xmlns:p14="http://schemas.microsoft.com/office/powerpoint/2010/main" val="625919984"/>
      </p:ext>
    </p:extLst>
  </p:cSld>
  <p:clrMapOvr>
    <a:masterClrMapping/>
  </p:clrMapOvr>
  <p:transition>
    <p:dissolv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409575"/>
            <a:ext cx="822960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vi-VN"/>
              <a:t>Click to edit Master title style</a:t>
            </a:r>
          </a:p>
        </p:txBody>
      </p:sp>
      <p:sp>
        <p:nvSpPr>
          <p:cNvPr id="3" name="Text Placeholder 2"/>
          <p:cNvSpPr>
            <a:spLocks noGrp="1"/>
          </p:cNvSpPr>
          <p:nvPr>
            <p:ph type="body" idx="1"/>
          </p:nvPr>
        </p:nvSpPr>
        <p:spPr bwMode="auto">
          <a:xfrm>
            <a:off x="457200" y="1524000"/>
            <a:ext cx="8229600" cy="464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vi-VN"/>
              <a:t>Click to edit Master text styles</a:t>
            </a:r>
          </a:p>
          <a:p>
            <a:pPr lvl="1"/>
            <a:r>
              <a:rPr lang="en-US" altLang="vi-VN"/>
              <a:t>Second level</a:t>
            </a:r>
          </a:p>
          <a:p>
            <a:pPr lvl="2"/>
            <a:r>
              <a:rPr lang="en-US" altLang="vi-VN"/>
              <a:t>Third level</a:t>
            </a:r>
          </a:p>
          <a:p>
            <a:pPr lvl="3"/>
            <a:r>
              <a:rPr lang="en-US" altLang="vi-VN"/>
              <a:t>Fourth level</a:t>
            </a:r>
          </a:p>
          <a:p>
            <a:pPr lvl="4"/>
            <a:r>
              <a:rPr lang="en-US" altLang="vi-VN"/>
              <a:t>Fifth level</a:t>
            </a:r>
          </a:p>
        </p:txBody>
      </p:sp>
      <p:sp>
        <p:nvSpPr>
          <p:cNvPr id="4" name="Date Placeholder 3"/>
          <p:cNvSpPr>
            <a:spLocks noGrp="1"/>
          </p:cNvSpPr>
          <p:nvPr>
            <p:ph type="dt" sz="half" idx="2"/>
          </p:nvPr>
        </p:nvSpPr>
        <p:spPr>
          <a:xfrm>
            <a:off x="457200" y="6324600"/>
            <a:ext cx="2133600" cy="320675"/>
          </a:xfrm>
          <a:prstGeom prst="rect">
            <a:avLst/>
          </a:prstGeom>
        </p:spPr>
        <p:txBody>
          <a:bodyPr vert="horz" lIns="91440" tIns="45720" rIns="91440" bIns="45720" rtlCol="0" anchor="ctr"/>
          <a:lstStyle>
            <a:lvl1pPr algn="l" eaLnBrk="1" fontAlgn="auto" hangingPunct="1">
              <a:spcBef>
                <a:spcPts val="0"/>
              </a:spcBef>
              <a:spcAft>
                <a:spcPts val="0"/>
              </a:spcAft>
              <a:defRPr sz="1000">
                <a:solidFill>
                  <a:schemeClr val="tx1">
                    <a:tint val="75000"/>
                  </a:schemeClr>
                </a:solidFill>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3"/>
          </p:nvPr>
        </p:nvSpPr>
        <p:spPr>
          <a:xfrm>
            <a:off x="3124200" y="6324600"/>
            <a:ext cx="2895600" cy="320675"/>
          </a:xfrm>
          <a:prstGeom prst="rect">
            <a:avLst/>
          </a:prstGeom>
        </p:spPr>
        <p:txBody>
          <a:bodyPr vert="horz" lIns="91440" tIns="45720" rIns="91440" bIns="45720" rtlCol="0" anchor="ctr"/>
          <a:lstStyle>
            <a:lvl1pPr algn="ctr" eaLnBrk="1" fontAlgn="auto" hangingPunct="1">
              <a:spcBef>
                <a:spcPts val="0"/>
              </a:spcBef>
              <a:spcAft>
                <a:spcPts val="0"/>
              </a:spcAft>
              <a:defRPr sz="1000">
                <a:solidFill>
                  <a:schemeClr val="tx1">
                    <a:tint val="75000"/>
                  </a:schemeClr>
                </a:solidFill>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4"/>
          </p:nvPr>
        </p:nvSpPr>
        <p:spPr>
          <a:xfrm>
            <a:off x="6553200" y="6324600"/>
            <a:ext cx="2133600" cy="32067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000">
                <a:solidFill>
                  <a:srgbClr val="898989"/>
                </a:solidFill>
                <a:latin typeface="Arial" panose="020B0604020202020204" pitchFamily="34" charset="0"/>
                <a:cs typeface="Arial" panose="020B0604020202020204" pitchFamily="34" charset="0"/>
              </a:defRPr>
            </a:lvl1pPr>
          </a:lstStyle>
          <a:p>
            <a:pPr>
              <a:spcBef>
                <a:spcPts val="0"/>
              </a:spcBef>
              <a:spcAft>
                <a:spcPts val="0"/>
              </a:spcAft>
            </a:pPr>
            <a:fld id="{00000000-1234-1234-1234-123412341234}" type="slidenum">
              <a:rPr lang="en-US" smtClean="0"/>
              <a:pPr>
                <a:spcBef>
                  <a:spcPts val="0"/>
                </a:spcBef>
                <a:spcAft>
                  <a:spcPts val="0"/>
                </a:spcAft>
              </a:pPr>
              <a:t>‹#›</a:t>
            </a:fld>
            <a:endParaRPr lang="en-US"/>
          </a:p>
        </p:txBody>
      </p:sp>
      <p:grpSp>
        <p:nvGrpSpPr>
          <p:cNvPr id="1031" name="Group 4"/>
          <p:cNvGrpSpPr>
            <a:grpSpLocks/>
          </p:cNvGrpSpPr>
          <p:nvPr/>
        </p:nvGrpSpPr>
        <p:grpSpPr bwMode="auto">
          <a:xfrm>
            <a:off x="0" y="0"/>
            <a:ext cx="9144000" cy="546100"/>
            <a:chOff x="0" y="0"/>
            <a:chExt cx="5760" cy="344"/>
          </a:xfrm>
        </p:grpSpPr>
        <p:sp>
          <p:nvSpPr>
            <p:cNvPr id="1032" name="Rectangle 5"/>
            <p:cNvSpPr>
              <a:spLocks noChangeArrowheads="1"/>
            </p:cNvSpPr>
            <p:nvPr/>
          </p:nvSpPr>
          <p:spPr bwMode="auto">
            <a:xfrm>
              <a:off x="0" y="0"/>
              <a:ext cx="180" cy="336"/>
            </a:xfrm>
            <a:prstGeom prst="rect">
              <a:avLst/>
            </a:prstGeom>
            <a:gradFill rotWithShape="0">
              <a:gsLst>
                <a:gs pos="0">
                  <a:srgbClr val="CCCCE6"/>
                </a:gs>
                <a:gs pos="100000">
                  <a:srgbClr val="FFFFFF"/>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endParaRPr lang="vi-VN" altLang="vi-VN" sz="2100">
                <a:solidFill>
                  <a:srgbClr val="000000"/>
                </a:solidFill>
              </a:endParaRPr>
            </a:p>
          </p:txBody>
        </p:sp>
        <p:sp>
          <p:nvSpPr>
            <p:cNvPr id="1033" name="Rectangle 6"/>
            <p:cNvSpPr>
              <a:spLocks noChangeArrowheads="1"/>
            </p:cNvSpPr>
            <p:nvPr/>
          </p:nvSpPr>
          <p:spPr bwMode="auto">
            <a:xfrm>
              <a:off x="260" y="85"/>
              <a:ext cx="5500" cy="173"/>
            </a:xfrm>
            <a:prstGeom prst="rect">
              <a:avLst/>
            </a:prstGeom>
            <a:gradFill rotWithShape="0">
              <a:gsLst>
                <a:gs pos="0">
                  <a:srgbClr val="00007D"/>
                </a:gs>
                <a:gs pos="100000">
                  <a:srgbClr val="FFFFFF"/>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034" name="Rectangle 7"/>
            <p:cNvSpPr>
              <a:spLocks noChangeArrowheads="1"/>
            </p:cNvSpPr>
            <p:nvPr/>
          </p:nvSpPr>
          <p:spPr bwMode="auto">
            <a:xfrm>
              <a:off x="258" y="85"/>
              <a:ext cx="87" cy="89"/>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666699"/>
                </a:solidFill>
              </a:endParaRPr>
            </a:p>
          </p:txBody>
        </p:sp>
        <p:sp>
          <p:nvSpPr>
            <p:cNvPr id="1035" name="Rectangle 8"/>
            <p:cNvSpPr>
              <a:spLocks noChangeArrowheads="1"/>
            </p:cNvSpPr>
            <p:nvPr/>
          </p:nvSpPr>
          <p:spPr bwMode="auto">
            <a:xfrm>
              <a:off x="345" y="0"/>
              <a:ext cx="88" cy="87"/>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666699"/>
                </a:solidFill>
              </a:endParaRPr>
            </a:p>
          </p:txBody>
        </p:sp>
        <p:sp>
          <p:nvSpPr>
            <p:cNvPr id="1036" name="Rectangle 9"/>
            <p:cNvSpPr>
              <a:spLocks noChangeArrowheads="1"/>
            </p:cNvSpPr>
            <p:nvPr/>
          </p:nvSpPr>
          <p:spPr bwMode="auto">
            <a:xfrm>
              <a:off x="345" y="85"/>
              <a:ext cx="88" cy="89"/>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9999CC"/>
                </a:solidFill>
              </a:endParaRPr>
            </a:p>
          </p:txBody>
        </p:sp>
        <p:sp>
          <p:nvSpPr>
            <p:cNvPr id="1037" name="Rectangle 10"/>
            <p:cNvSpPr>
              <a:spLocks noChangeArrowheads="1"/>
            </p:cNvSpPr>
            <p:nvPr/>
          </p:nvSpPr>
          <p:spPr bwMode="auto">
            <a:xfrm>
              <a:off x="173" y="173"/>
              <a:ext cx="86" cy="87"/>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666699"/>
                </a:solidFill>
              </a:endParaRPr>
            </a:p>
          </p:txBody>
        </p:sp>
        <p:sp>
          <p:nvSpPr>
            <p:cNvPr id="1038" name="Rectangle 11"/>
            <p:cNvSpPr>
              <a:spLocks noChangeArrowheads="1"/>
            </p:cNvSpPr>
            <p:nvPr/>
          </p:nvSpPr>
          <p:spPr bwMode="auto">
            <a:xfrm>
              <a:off x="83" y="86"/>
              <a:ext cx="89" cy="87"/>
            </a:xfrm>
            <a:prstGeom prst="rect">
              <a:avLst/>
            </a:prstGeom>
            <a:solidFill>
              <a:srgbClr val="00007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039" name="Rectangle 12"/>
            <p:cNvSpPr>
              <a:spLocks noChangeArrowheads="1"/>
            </p:cNvSpPr>
            <p:nvPr/>
          </p:nvSpPr>
          <p:spPr bwMode="auto">
            <a:xfrm>
              <a:off x="258" y="171"/>
              <a:ext cx="87" cy="87"/>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9999CC"/>
                </a:solidFill>
              </a:endParaRPr>
            </a:p>
          </p:txBody>
        </p:sp>
        <p:sp>
          <p:nvSpPr>
            <p:cNvPr id="1040" name="Rectangle 13"/>
            <p:cNvSpPr>
              <a:spLocks noChangeArrowheads="1"/>
            </p:cNvSpPr>
            <p:nvPr/>
          </p:nvSpPr>
          <p:spPr bwMode="auto">
            <a:xfrm>
              <a:off x="173" y="258"/>
              <a:ext cx="86" cy="86"/>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9999CC"/>
                </a:solidFill>
              </a:endParaRPr>
            </a:p>
          </p:txBody>
        </p:sp>
      </p:grpSp>
    </p:spTree>
    <p:extLst>
      <p:ext uri="{BB962C8B-B14F-4D97-AF65-F5344CB8AC3E}">
        <p14:creationId xmlns:p14="http://schemas.microsoft.com/office/powerpoint/2010/main" val="125224997"/>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 id="2147483703" r:id="rId12"/>
  </p:sldLayoutIdLst>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wipe(down)">
                                      <p:cBhvr>
                                        <p:cTn id="13" dur="500"/>
                                        <p:tgtEl>
                                          <p:spTgt spid="3">
                                            <p:txEl>
                                              <p:pRg st="2" end="2"/>
                                            </p:txEl>
                                          </p:spTgt>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wipe(down)">
                                      <p:cBhvr>
                                        <p:cTn id="16" dur="500"/>
                                        <p:tgtEl>
                                          <p:spTgt spid="3">
                                            <p:txEl>
                                              <p:pRg st="3" end="3"/>
                                            </p:txEl>
                                          </p:spTgt>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wipe(down)">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22" presetClass="entr" presetSubtype="4"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down)">
                      <p:cBhvr>
                        <p:cTn dur="500"/>
                        <p:tgtEl>
                          <p:spTgt spid="3"/>
                        </p:tgtEl>
                      </p:cBhvr>
                    </p:animEffect>
                  </p:childTnLst>
                </p:cTn>
              </p:par>
            </p:tnLst>
          </p:tmpl>
          <p:tmpl lvl="2">
            <p:tnLst>
              <p:par>
                <p:cTn presetID="22" presetClass="entr" presetSubtype="4"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down)">
                      <p:cBhvr>
                        <p:cTn dur="500"/>
                        <p:tgtEl>
                          <p:spTgt spid="3"/>
                        </p:tgtEl>
                      </p:cBhvr>
                    </p:animEffect>
                  </p:childTnLst>
                </p:cTn>
              </p:par>
            </p:tnLst>
          </p:tmpl>
          <p:tmpl lvl="3">
            <p:tnLst>
              <p:par>
                <p:cTn presetID="22" presetClass="entr" presetSubtype="4"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down)">
                      <p:cBhvr>
                        <p:cTn dur="500"/>
                        <p:tgtEl>
                          <p:spTgt spid="3"/>
                        </p:tgtEl>
                      </p:cBhvr>
                    </p:animEffect>
                  </p:childTnLst>
                </p:cTn>
              </p:par>
            </p:tnLst>
          </p:tmpl>
          <p:tmpl lvl="4">
            <p:tnLst>
              <p:par>
                <p:cTn presetID="22" presetClass="entr" presetSubtype="4"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down)">
                      <p:cBhvr>
                        <p:cTn dur="500"/>
                        <p:tgtEl>
                          <p:spTgt spid="3"/>
                        </p:tgtEl>
                      </p:cBhvr>
                    </p:animEffect>
                  </p:childTnLst>
                </p:cTn>
              </p:par>
            </p:tnLst>
          </p:tmpl>
          <p:tmpl lvl="5">
            <p:tnLst>
              <p:par>
                <p:cTn presetID="22" presetClass="entr" presetSubtype="4"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down)">
                      <p:cBhvr>
                        <p:cTn dur="500"/>
                        <p:tgtEl>
                          <p:spTgt spid="3"/>
                        </p:tgtEl>
                      </p:cBhvr>
                    </p:animEffect>
                  </p:childTnLst>
                </p:cTn>
              </p:par>
            </p:tnLst>
          </p:tmpl>
        </p:tmplLst>
      </p:bldP>
    </p:bldLst>
  </p:timing>
  <p:hf hdr="0" ftr="0" dt="0"/>
  <p:txStyles>
    <p:titleStyle>
      <a:lvl1pPr algn="l" rtl="0" eaLnBrk="1" fontAlgn="base" hangingPunct="1">
        <a:spcBef>
          <a:spcPct val="0"/>
        </a:spcBef>
        <a:spcAft>
          <a:spcPct val="0"/>
        </a:spcAft>
        <a:defRPr sz="4400" b="1" kern="1200">
          <a:solidFill>
            <a:schemeClr val="tx1"/>
          </a:solidFill>
          <a:latin typeface="Bahnschrift SemiCondensed" panose="020B0502040204020203" pitchFamily="34" charset="0"/>
          <a:ea typeface="Bahnschrift SemiCondensed" panose="020B0502040204020203" pitchFamily="34" charset="0"/>
          <a:cs typeface="Arial" pitchFamily="34" charset="0"/>
        </a:defRPr>
      </a:lvl1pPr>
      <a:lvl2pPr algn="l" rtl="0" eaLnBrk="1" fontAlgn="base" hangingPunct="1">
        <a:spcBef>
          <a:spcPct val="0"/>
        </a:spcBef>
        <a:spcAft>
          <a:spcPct val="0"/>
        </a:spcAft>
        <a:defRPr sz="4000" b="1">
          <a:solidFill>
            <a:schemeClr val="tx1"/>
          </a:solidFill>
          <a:latin typeface="Arial Narrow" pitchFamily="34" charset="0"/>
          <a:ea typeface="Arial Narrow" pitchFamily="34" charset="0"/>
          <a:cs typeface="Arial" charset="0"/>
        </a:defRPr>
      </a:lvl2pPr>
      <a:lvl3pPr algn="l" rtl="0" eaLnBrk="1" fontAlgn="base" hangingPunct="1">
        <a:spcBef>
          <a:spcPct val="0"/>
        </a:spcBef>
        <a:spcAft>
          <a:spcPct val="0"/>
        </a:spcAft>
        <a:defRPr sz="4000" b="1">
          <a:solidFill>
            <a:schemeClr val="tx1"/>
          </a:solidFill>
          <a:latin typeface="Arial Narrow" pitchFamily="34" charset="0"/>
          <a:ea typeface="Arial Narrow" pitchFamily="34" charset="0"/>
          <a:cs typeface="Arial" charset="0"/>
        </a:defRPr>
      </a:lvl3pPr>
      <a:lvl4pPr algn="l" rtl="0" eaLnBrk="1" fontAlgn="base" hangingPunct="1">
        <a:spcBef>
          <a:spcPct val="0"/>
        </a:spcBef>
        <a:spcAft>
          <a:spcPct val="0"/>
        </a:spcAft>
        <a:defRPr sz="4000" b="1">
          <a:solidFill>
            <a:schemeClr val="tx1"/>
          </a:solidFill>
          <a:latin typeface="Arial Narrow" pitchFamily="34" charset="0"/>
          <a:ea typeface="Arial Narrow" pitchFamily="34" charset="0"/>
          <a:cs typeface="Arial" charset="0"/>
        </a:defRPr>
      </a:lvl4pPr>
      <a:lvl5pPr algn="l" rtl="0" eaLnBrk="1" fontAlgn="base" hangingPunct="1">
        <a:spcBef>
          <a:spcPct val="0"/>
        </a:spcBef>
        <a:spcAft>
          <a:spcPct val="0"/>
        </a:spcAft>
        <a:defRPr sz="4000" b="1">
          <a:solidFill>
            <a:schemeClr val="tx1"/>
          </a:solidFill>
          <a:latin typeface="Arial Narrow" pitchFamily="34" charset="0"/>
          <a:ea typeface="Arial Narrow" pitchFamily="34" charset="0"/>
          <a:cs typeface="Arial" charset="0"/>
        </a:defRPr>
      </a:lvl5pPr>
      <a:lvl6pPr marL="457200" algn="ctr" rtl="0" eaLnBrk="1" fontAlgn="base" hangingPunct="1">
        <a:spcBef>
          <a:spcPct val="0"/>
        </a:spcBef>
        <a:spcAft>
          <a:spcPct val="0"/>
        </a:spcAft>
        <a:defRPr sz="4000" b="1">
          <a:solidFill>
            <a:schemeClr val="tx1"/>
          </a:solidFill>
          <a:latin typeface="Calibri" pitchFamily="34" charset="0"/>
        </a:defRPr>
      </a:lvl6pPr>
      <a:lvl7pPr marL="914400" algn="ctr" rtl="0" eaLnBrk="1" fontAlgn="base" hangingPunct="1">
        <a:spcBef>
          <a:spcPct val="0"/>
        </a:spcBef>
        <a:spcAft>
          <a:spcPct val="0"/>
        </a:spcAft>
        <a:defRPr sz="4000" b="1">
          <a:solidFill>
            <a:schemeClr val="tx1"/>
          </a:solidFill>
          <a:latin typeface="Calibri" pitchFamily="34" charset="0"/>
        </a:defRPr>
      </a:lvl7pPr>
      <a:lvl8pPr marL="1371600" algn="ctr" rtl="0" eaLnBrk="1" fontAlgn="base" hangingPunct="1">
        <a:spcBef>
          <a:spcPct val="0"/>
        </a:spcBef>
        <a:spcAft>
          <a:spcPct val="0"/>
        </a:spcAft>
        <a:defRPr sz="4000" b="1">
          <a:solidFill>
            <a:schemeClr val="tx1"/>
          </a:solidFill>
          <a:latin typeface="Calibri" pitchFamily="34" charset="0"/>
        </a:defRPr>
      </a:lvl8pPr>
      <a:lvl9pPr marL="1828800" algn="ctr" rtl="0" eaLnBrk="1" fontAlgn="base" hangingPunct="1">
        <a:spcBef>
          <a:spcPct val="0"/>
        </a:spcBef>
        <a:spcAft>
          <a:spcPct val="0"/>
        </a:spcAft>
        <a:defRPr sz="4000" b="1">
          <a:solidFill>
            <a:schemeClr val="tx1"/>
          </a:solidFill>
          <a:latin typeface="Calibri" pitchFamily="34" charset="0"/>
        </a:defRPr>
      </a:lvl9pPr>
    </p:titleStyle>
    <p:bodyStyle>
      <a:lvl1pPr marL="342900" indent="-342900" algn="l" rtl="0" eaLnBrk="1" fontAlgn="base" hangingPunct="1">
        <a:spcBef>
          <a:spcPts val="800"/>
        </a:spcBef>
        <a:spcAft>
          <a:spcPct val="0"/>
        </a:spcAft>
        <a:buFont typeface="Arial" panose="020B0604020202020204" pitchFamily="34" charset="0"/>
        <a:buChar char="•"/>
        <a:defRPr sz="2800" kern="1200">
          <a:solidFill>
            <a:schemeClr val="tx1"/>
          </a:solidFill>
          <a:latin typeface="Bahnschrift SemiLight" panose="020B0502040204020203" pitchFamily="34" charset="0"/>
          <a:ea typeface="Bahnschrift SemiLight" panose="020B0502040204020203" pitchFamily="34" charset="0"/>
          <a:cs typeface="Arial" pitchFamily="34" charset="0"/>
        </a:defRPr>
      </a:lvl1pPr>
      <a:lvl2pPr marL="742950" indent="-285750" algn="l" rtl="0" eaLnBrk="1" fontAlgn="base" hangingPunct="1">
        <a:spcBef>
          <a:spcPct val="20000"/>
        </a:spcBef>
        <a:spcAft>
          <a:spcPct val="0"/>
        </a:spcAft>
        <a:buFont typeface="Arial" panose="020B0604020202020204" pitchFamily="34" charset="0"/>
        <a:buChar char="–"/>
        <a:defRPr sz="2400" kern="1200">
          <a:solidFill>
            <a:schemeClr val="tx1"/>
          </a:solidFill>
          <a:latin typeface="Bahnschrift SemiLight" panose="020B0502040204020203" pitchFamily="34" charset="0"/>
          <a:ea typeface="Bahnschrift SemiLight" panose="020B0502040204020203" pitchFamily="34" charset="0"/>
          <a:cs typeface="Arial" pitchFamily="34" charset="0"/>
        </a:defRPr>
      </a:lvl2pPr>
      <a:lvl3pPr marL="11430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Bahnschrift SemiLight" panose="020B0502040204020203" pitchFamily="34" charset="0"/>
          <a:ea typeface="Bahnschrift SemiLight" panose="020B0502040204020203" pitchFamily="34" charset="0"/>
          <a:cs typeface="Arial" pitchFamily="34" charset="0"/>
        </a:defRPr>
      </a:lvl3pPr>
      <a:lvl4pPr marL="1600200" indent="-228600" algn="l" rtl="0" eaLnBrk="1" fontAlgn="base" hangingPunct="1">
        <a:spcBef>
          <a:spcPct val="20000"/>
        </a:spcBef>
        <a:spcAft>
          <a:spcPct val="0"/>
        </a:spcAft>
        <a:buFont typeface="Arial" panose="020B0604020202020204" pitchFamily="34" charset="0"/>
        <a:buChar char="–"/>
        <a:defRPr kern="1200">
          <a:solidFill>
            <a:schemeClr val="tx1"/>
          </a:solidFill>
          <a:latin typeface="Bahnschrift SemiLight" panose="020B0502040204020203" pitchFamily="34" charset="0"/>
          <a:ea typeface="Bahnschrift SemiLight" panose="020B0502040204020203" pitchFamily="34" charset="0"/>
          <a:cs typeface="Arial" pitchFamily="34" charset="0"/>
        </a:defRPr>
      </a:lvl4pPr>
      <a:lvl5pPr marL="2057400" indent="-228600" algn="l" rtl="0" eaLnBrk="1" fontAlgn="base" hangingPunct="1">
        <a:spcBef>
          <a:spcPct val="20000"/>
        </a:spcBef>
        <a:spcAft>
          <a:spcPct val="0"/>
        </a:spcAft>
        <a:buFont typeface="Arial" panose="020B0604020202020204" pitchFamily="34" charset="0"/>
        <a:buChar char="»"/>
        <a:defRPr sz="1600" kern="1200">
          <a:solidFill>
            <a:schemeClr val="tx1"/>
          </a:solidFill>
          <a:latin typeface="Bahnschrift SemiLight" panose="020B0502040204020203" pitchFamily="34" charset="0"/>
          <a:ea typeface="Bahnschrift SemiLight" panose="020B0502040204020203" pitchFamily="34"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hcd-connect-production.s3.amazonaws.com/toolkit/en/download/ideo_hcd_toolkit_final_cc_superlr.pdf" TargetMode="External"/><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www.usability.gov/how-to-and-tools/methods/personas.html" TargetMode="External"/><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hcd-connect-production.s3.amazonaws.com/toolkit/en/download/ideo_hcd_toolkit_final_cc_superlr.pdf" TargetMode="External"/><Relationship Id="rId2" Type="http://schemas.openxmlformats.org/officeDocument/2006/relationships/notesSlide" Target="../notesSlides/notesSlide17.xml"/><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9.xml"/><Relationship Id="rId4" Type="http://schemas.openxmlformats.org/officeDocument/2006/relationships/image" Target="../media/image18.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9.xml"/><Relationship Id="rId4" Type="http://schemas.openxmlformats.org/officeDocument/2006/relationships/image" Target="../media/image20.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
          <p:cNvSpPr txBox="1">
            <a:spLocks noGrp="1"/>
          </p:cNvSpPr>
          <p:nvPr>
            <p:ph type="ctrTitle"/>
          </p:nvPr>
        </p:nvSpPr>
        <p:spPr/>
        <p:txBody>
          <a:bodyPr/>
          <a:lstStyle/>
          <a:p>
            <a:pPr lvl="0"/>
            <a:r>
              <a:rPr lang="en-US"/>
              <a:t>An Overview of </a:t>
            </a:r>
            <a:br>
              <a:rPr lang="en-US"/>
            </a:br>
            <a:r>
              <a:rPr lang="en-US"/>
              <a:t>User-Centered Design</a:t>
            </a:r>
          </a:p>
        </p:txBody>
      </p:sp>
      <p:sp>
        <p:nvSpPr>
          <p:cNvPr id="120" name="Google Shape;120;p1"/>
          <p:cNvSpPr txBox="1">
            <a:spLocks noGrp="1"/>
          </p:cNvSpPr>
          <p:nvPr>
            <p:ph type="subTitle" idx="1"/>
          </p:nvPr>
        </p:nvSpPr>
        <p:spPr/>
        <p:txBody>
          <a:bodyPr/>
          <a:lstStyle/>
          <a:p>
            <a:pPr lvl="0"/>
            <a:br>
              <a:rPr lang="en-US"/>
            </a:br>
            <a:endParaRPr lang="en-US"/>
          </a:p>
        </p:txBody>
      </p:sp>
      <p:sp>
        <p:nvSpPr>
          <p:cNvPr id="2" name="Slide Number Placeholder 1">
            <a:extLst>
              <a:ext uri="{FF2B5EF4-FFF2-40B4-BE49-F238E27FC236}">
                <a16:creationId xmlns:a16="http://schemas.microsoft.com/office/drawing/2014/main" id="{E7B4DC60-68EF-41D7-ABCF-5DACD8991E6C}"/>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1</a:t>
            </a:fld>
            <a:endParaRPr lang="en-US"/>
          </a:p>
        </p:txBody>
      </p:sp>
    </p:spTree>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D133FF3-95FE-3797-BF21-CB7ECFD95AF9}"/>
              </a:ext>
            </a:extLst>
          </p:cNvPr>
          <p:cNvSpPr>
            <a:spLocks noGrp="1"/>
          </p:cNvSpPr>
          <p:nvPr>
            <p:ph type="title"/>
          </p:nvPr>
        </p:nvSpPr>
        <p:spPr/>
        <p:txBody>
          <a:bodyPr/>
          <a:lstStyle/>
          <a:p>
            <a:r>
              <a:rPr lang="en-US"/>
              <a:t>User-centered design</a:t>
            </a:r>
          </a:p>
        </p:txBody>
      </p:sp>
      <p:sp>
        <p:nvSpPr>
          <p:cNvPr id="5" name="Content Placeholder 4">
            <a:extLst>
              <a:ext uri="{FF2B5EF4-FFF2-40B4-BE49-F238E27FC236}">
                <a16:creationId xmlns:a16="http://schemas.microsoft.com/office/drawing/2014/main" id="{76455480-8CA3-4FE1-74A8-75018804647E}"/>
              </a:ext>
            </a:extLst>
          </p:cNvPr>
          <p:cNvSpPr>
            <a:spLocks noGrp="1"/>
          </p:cNvSpPr>
          <p:nvPr>
            <p:ph idx="1"/>
          </p:nvPr>
        </p:nvSpPr>
        <p:spPr/>
        <p:txBody>
          <a:bodyPr/>
          <a:lstStyle/>
          <a:p>
            <a:r>
              <a:rPr lang="en-US"/>
              <a:t>User-centered design puts the user front and center. </a:t>
            </a:r>
          </a:p>
          <a:p>
            <a:r>
              <a:rPr lang="en-US"/>
              <a:t>Focusing on the user means considering their story, emotions, and the insights you’ve gathered about them. </a:t>
            </a:r>
          </a:p>
          <a:p>
            <a:endParaRPr lang="en-US"/>
          </a:p>
        </p:txBody>
      </p:sp>
      <p:sp>
        <p:nvSpPr>
          <p:cNvPr id="3" name="Slide Number Placeholder 2">
            <a:extLst>
              <a:ext uri="{FF2B5EF4-FFF2-40B4-BE49-F238E27FC236}">
                <a16:creationId xmlns:a16="http://schemas.microsoft.com/office/drawing/2014/main" id="{B17FB9FF-7680-6017-3BA7-DB55E09E4452}"/>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10</a:t>
            </a:fld>
            <a:endParaRPr lang="en-US"/>
          </a:p>
        </p:txBody>
      </p:sp>
      <p:pic>
        <p:nvPicPr>
          <p:cNvPr id="7" name="Picture 6">
            <a:extLst>
              <a:ext uri="{FF2B5EF4-FFF2-40B4-BE49-F238E27FC236}">
                <a16:creationId xmlns:a16="http://schemas.microsoft.com/office/drawing/2014/main" id="{0A01B24E-FCC8-B9FF-5861-0ECFDF985AB8}"/>
              </a:ext>
            </a:extLst>
          </p:cNvPr>
          <p:cNvPicPr>
            <a:picLocks noChangeAspect="1"/>
          </p:cNvPicPr>
          <p:nvPr/>
        </p:nvPicPr>
        <p:blipFill>
          <a:blip r:embed="rId2"/>
          <a:stretch>
            <a:fillRect/>
          </a:stretch>
        </p:blipFill>
        <p:spPr>
          <a:xfrm>
            <a:off x="1202635" y="3848100"/>
            <a:ext cx="7106478" cy="2729806"/>
          </a:xfrm>
          <a:prstGeom prst="rect">
            <a:avLst/>
          </a:prstGeom>
        </p:spPr>
      </p:pic>
    </p:spTree>
    <p:extLst>
      <p:ext uri="{BB962C8B-B14F-4D97-AF65-F5344CB8AC3E}">
        <p14:creationId xmlns:p14="http://schemas.microsoft.com/office/powerpoint/2010/main" val="568710910"/>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9" name="Google Shape;129;p5"/>
          <p:cNvSpPr txBox="1"/>
          <p:nvPr/>
        </p:nvSpPr>
        <p:spPr>
          <a:xfrm>
            <a:off x="1541386" y="6295513"/>
            <a:ext cx="7580675" cy="523180"/>
          </a:xfrm>
          <a:prstGeom prst="rect">
            <a:avLst/>
          </a:prstGeom>
          <a:noFill/>
          <a:ln>
            <a:noFill/>
          </a:ln>
        </p:spPr>
        <p:txBody>
          <a:bodyPr spcFirstLastPara="1" wrap="square" lIns="91425" tIns="45700" rIns="91425" bIns="45700" anchor="t" anchorCtr="0">
            <a:spAutoFit/>
          </a:bodyPr>
          <a:lstStyle/>
          <a:p>
            <a:pPr algn="r">
              <a:spcBef>
                <a:spcPts val="0"/>
              </a:spcBef>
              <a:spcAft>
                <a:spcPts val="0"/>
              </a:spcAft>
            </a:pPr>
            <a:r>
              <a:rPr lang="en-US" sz="1400">
                <a:solidFill>
                  <a:schemeClr val="dk1"/>
                </a:solidFill>
                <a:latin typeface="Bahnschrift Light SemiCondensed" panose="020B0502040204020203" pitchFamily="34" charset="0"/>
                <a:ea typeface="Trebuchet MS"/>
                <a:cs typeface="Trebuchet MS"/>
                <a:sym typeface="Trebuchet MS"/>
              </a:rPr>
              <a:t>From HCD toolkit (IDEO): </a:t>
            </a:r>
            <a:r>
              <a:rPr lang="en-US" sz="1400" u="sng">
                <a:solidFill>
                  <a:schemeClr val="dk1"/>
                </a:solidFill>
                <a:latin typeface="Bahnschrift Light SemiCondensed" panose="020B0502040204020203" pitchFamily="34" charset="0"/>
                <a:ea typeface="Trebuchet MS"/>
                <a:cs typeface="Trebuchet MS"/>
                <a:sym typeface="Trebuchet MS"/>
                <a:hlinkClick r:id="rId3">
                  <a:extLst>
                    <a:ext uri="{A12FA001-AC4F-418D-AE19-62706E023703}">
                      <ahyp:hlinkClr xmlns:ahyp="http://schemas.microsoft.com/office/drawing/2018/hyperlinkcolor" val="tx"/>
                    </a:ext>
                  </a:extLst>
                </a:hlinkClick>
              </a:rPr>
              <a:t>https://hcd-connect-production.s3.amazonaws.com/toolkit/en/download/ideo_hcd_toolkit_final_cc_superlr.pdf</a:t>
            </a:r>
            <a:r>
              <a:rPr lang="en-US" sz="1400">
                <a:solidFill>
                  <a:schemeClr val="dk1"/>
                </a:solidFill>
                <a:latin typeface="Bahnschrift Light SemiCondensed" panose="020B0502040204020203" pitchFamily="34" charset="0"/>
                <a:ea typeface="Trebuchet MS"/>
                <a:cs typeface="Trebuchet MS"/>
                <a:sym typeface="Trebuchet MS"/>
              </a:rPr>
              <a:t> </a:t>
            </a:r>
            <a:endParaRPr>
              <a:latin typeface="Bahnschrift Light SemiCondensed" panose="020B0502040204020203" pitchFamily="34" charset="0"/>
            </a:endParaRPr>
          </a:p>
        </p:txBody>
      </p:sp>
      <p:grpSp>
        <p:nvGrpSpPr>
          <p:cNvPr id="4" name="Group 3">
            <a:extLst>
              <a:ext uri="{FF2B5EF4-FFF2-40B4-BE49-F238E27FC236}">
                <a16:creationId xmlns:a16="http://schemas.microsoft.com/office/drawing/2014/main" id="{2B076BC5-779B-4519-ACB9-D03E61090718}"/>
              </a:ext>
            </a:extLst>
          </p:cNvPr>
          <p:cNvGrpSpPr/>
          <p:nvPr/>
        </p:nvGrpSpPr>
        <p:grpSpPr>
          <a:xfrm>
            <a:off x="457200" y="1582668"/>
            <a:ext cx="8518183" cy="4492556"/>
            <a:chOff x="1223439" y="1560751"/>
            <a:chExt cx="9287922" cy="4712475"/>
          </a:xfrm>
        </p:grpSpPr>
        <p:pic>
          <p:nvPicPr>
            <p:cNvPr id="125" name="Google Shape;125;p5"/>
            <p:cNvPicPr preferRelativeResize="0"/>
            <p:nvPr/>
          </p:nvPicPr>
          <p:blipFill rotWithShape="1">
            <a:blip r:embed="rId4">
              <a:alphaModFix/>
            </a:blip>
            <a:srcRect/>
            <a:stretch/>
          </p:blipFill>
          <p:spPr>
            <a:xfrm>
              <a:off x="3340721" y="1560751"/>
              <a:ext cx="5053358" cy="4712475"/>
            </a:xfrm>
            <a:prstGeom prst="rect">
              <a:avLst/>
            </a:prstGeom>
            <a:noFill/>
            <a:ln>
              <a:noFill/>
            </a:ln>
          </p:spPr>
        </p:pic>
        <p:sp>
          <p:nvSpPr>
            <p:cNvPr id="126" name="Google Shape;126;p5"/>
            <p:cNvSpPr/>
            <p:nvPr/>
          </p:nvSpPr>
          <p:spPr>
            <a:xfrm>
              <a:off x="8447573" y="1768175"/>
              <a:ext cx="1588509" cy="592175"/>
            </a:xfrm>
            <a:prstGeom prst="rect">
              <a:avLst/>
            </a:prstGeom>
            <a:noFill/>
            <a:ln>
              <a:noFill/>
            </a:ln>
          </p:spPr>
          <p:txBody>
            <a:bodyPr spcFirstLastPara="1" wrap="square" lIns="35700" tIns="35700" rIns="35700" bIns="35700" anchor="ctr" anchorCtr="0">
              <a:spAutoFit/>
            </a:bodyPr>
            <a:lstStyle/>
            <a:p>
              <a:pPr>
                <a:spcBef>
                  <a:spcPts val="0"/>
                </a:spcBef>
                <a:spcAft>
                  <a:spcPts val="0"/>
                </a:spcAft>
              </a:pPr>
              <a:r>
                <a:rPr lang="en-US" sz="3200" b="1" u="sng">
                  <a:solidFill>
                    <a:schemeClr val="dk2"/>
                  </a:solidFill>
                  <a:latin typeface="Bahnschrift Light SemiCondensed" panose="020B0502040204020203" pitchFamily="34" charset="0"/>
                  <a:ea typeface="Trebuchet MS"/>
                  <a:cs typeface="Trebuchet MS"/>
                  <a:sym typeface="Trebuchet MS"/>
                </a:rPr>
                <a:t>H</a:t>
              </a:r>
              <a:r>
                <a:rPr lang="en-US" sz="3200">
                  <a:solidFill>
                    <a:schemeClr val="dk1"/>
                  </a:solidFill>
                  <a:latin typeface="Bahnschrift Light SemiCondensed" panose="020B0502040204020203" pitchFamily="34" charset="0"/>
                  <a:ea typeface="Trebuchet MS"/>
                  <a:cs typeface="Trebuchet MS"/>
                  <a:sym typeface="Trebuchet MS"/>
                </a:rPr>
                <a:t>ear</a:t>
              </a:r>
              <a:endParaRPr>
                <a:latin typeface="Bahnschrift Light SemiCondensed" panose="020B0502040204020203" pitchFamily="34" charset="0"/>
              </a:endParaRPr>
            </a:p>
          </p:txBody>
        </p:sp>
        <p:sp>
          <p:nvSpPr>
            <p:cNvPr id="127" name="Google Shape;127;p5"/>
            <p:cNvSpPr/>
            <p:nvPr/>
          </p:nvSpPr>
          <p:spPr>
            <a:xfrm>
              <a:off x="1317586" y="3545280"/>
              <a:ext cx="1640507" cy="592175"/>
            </a:xfrm>
            <a:prstGeom prst="rect">
              <a:avLst/>
            </a:prstGeom>
            <a:noFill/>
            <a:ln>
              <a:noFill/>
            </a:ln>
          </p:spPr>
          <p:txBody>
            <a:bodyPr spcFirstLastPara="1" wrap="square" lIns="35700" tIns="35700" rIns="35700" bIns="35700" anchor="ctr" anchorCtr="0">
              <a:spAutoFit/>
            </a:bodyPr>
            <a:lstStyle/>
            <a:p>
              <a:pPr>
                <a:spcBef>
                  <a:spcPts val="0"/>
                </a:spcBef>
                <a:spcAft>
                  <a:spcPts val="0"/>
                </a:spcAft>
              </a:pPr>
              <a:r>
                <a:rPr lang="en-US" sz="3200" b="1" u="sng">
                  <a:solidFill>
                    <a:schemeClr val="dk2"/>
                  </a:solidFill>
                  <a:latin typeface="Bahnschrift Light SemiCondensed" panose="020B0502040204020203" pitchFamily="34" charset="0"/>
                  <a:ea typeface="Trebuchet MS"/>
                  <a:cs typeface="Trebuchet MS"/>
                  <a:sym typeface="Trebuchet MS"/>
                </a:rPr>
                <a:t>C</a:t>
              </a:r>
              <a:r>
                <a:rPr lang="en-US" sz="3200">
                  <a:solidFill>
                    <a:schemeClr val="dk1"/>
                  </a:solidFill>
                  <a:latin typeface="Bahnschrift Light SemiCondensed" panose="020B0502040204020203" pitchFamily="34" charset="0"/>
                  <a:ea typeface="Trebuchet MS"/>
                  <a:cs typeface="Trebuchet MS"/>
                  <a:sym typeface="Trebuchet MS"/>
                </a:rPr>
                <a:t>reate</a:t>
              </a:r>
              <a:endParaRPr>
                <a:latin typeface="Bahnschrift Light SemiCondensed" panose="020B0502040204020203" pitchFamily="34" charset="0"/>
              </a:endParaRPr>
            </a:p>
          </p:txBody>
        </p:sp>
        <p:sp>
          <p:nvSpPr>
            <p:cNvPr id="128" name="Google Shape;128;p5"/>
            <p:cNvSpPr/>
            <p:nvPr/>
          </p:nvSpPr>
          <p:spPr>
            <a:xfrm>
              <a:off x="1273744" y="1676081"/>
              <a:ext cx="1640507" cy="592175"/>
            </a:xfrm>
            <a:prstGeom prst="rect">
              <a:avLst/>
            </a:prstGeom>
            <a:noFill/>
            <a:ln>
              <a:noFill/>
            </a:ln>
          </p:spPr>
          <p:txBody>
            <a:bodyPr spcFirstLastPara="1" wrap="square" lIns="35700" tIns="35700" rIns="35700" bIns="35700" anchor="ctr" anchorCtr="0">
              <a:spAutoFit/>
            </a:bodyPr>
            <a:lstStyle/>
            <a:p>
              <a:pPr>
                <a:spcBef>
                  <a:spcPts val="0"/>
                </a:spcBef>
                <a:spcAft>
                  <a:spcPts val="0"/>
                </a:spcAft>
              </a:pPr>
              <a:r>
                <a:rPr lang="en-US" sz="3200" b="1" u="sng">
                  <a:solidFill>
                    <a:schemeClr val="dk2"/>
                  </a:solidFill>
                  <a:latin typeface="Bahnschrift Light SemiCondensed" panose="020B0502040204020203" pitchFamily="34" charset="0"/>
                  <a:ea typeface="Trebuchet MS"/>
                  <a:cs typeface="Trebuchet MS"/>
                  <a:sym typeface="Trebuchet MS"/>
                </a:rPr>
                <a:t>D</a:t>
              </a:r>
              <a:r>
                <a:rPr lang="en-US" sz="3200">
                  <a:solidFill>
                    <a:schemeClr val="dk1"/>
                  </a:solidFill>
                  <a:latin typeface="Bahnschrift Light SemiCondensed" panose="020B0502040204020203" pitchFamily="34" charset="0"/>
                  <a:ea typeface="Trebuchet MS"/>
                  <a:cs typeface="Trebuchet MS"/>
                  <a:sym typeface="Trebuchet MS"/>
                </a:rPr>
                <a:t>eliver</a:t>
              </a:r>
              <a:endParaRPr>
                <a:latin typeface="Bahnschrift Light SemiCondensed" panose="020B0502040204020203" pitchFamily="34" charset="0"/>
              </a:endParaRPr>
            </a:p>
          </p:txBody>
        </p:sp>
        <p:sp>
          <p:nvSpPr>
            <p:cNvPr id="130" name="Google Shape;130;p5"/>
            <p:cNvSpPr txBox="1"/>
            <p:nvPr/>
          </p:nvSpPr>
          <p:spPr>
            <a:xfrm>
              <a:off x="8537999" y="2483963"/>
              <a:ext cx="1973362" cy="1259044"/>
            </a:xfrm>
            <a:prstGeom prst="rect">
              <a:avLst/>
            </a:prstGeom>
            <a:noFill/>
            <a:ln>
              <a:noFill/>
            </a:ln>
          </p:spPr>
          <p:txBody>
            <a:bodyPr spcFirstLastPara="1" wrap="square" lIns="91425" tIns="45700" rIns="91425" bIns="45700" anchor="t" anchorCtr="0">
              <a:spAutoFit/>
            </a:bodyPr>
            <a:lstStyle/>
            <a:p>
              <a:pPr marL="179388" indent="-179388">
                <a:spcBef>
                  <a:spcPts val="0"/>
                </a:spcBef>
                <a:spcAft>
                  <a:spcPts val="0"/>
                </a:spcAft>
                <a:buClr>
                  <a:schemeClr val="dk1"/>
                </a:buClr>
                <a:buSzPts val="1800"/>
                <a:buFont typeface="Arial"/>
                <a:buChar char="•"/>
              </a:pPr>
              <a:r>
                <a:rPr lang="en-US">
                  <a:solidFill>
                    <a:schemeClr val="dk1"/>
                  </a:solidFill>
                  <a:latin typeface="Bahnschrift Light SemiCondensed" panose="020B0502040204020203" pitchFamily="34" charset="0"/>
                  <a:ea typeface="Trebuchet MS"/>
                  <a:cs typeface="Trebuchet MS"/>
                  <a:sym typeface="Trebuchet MS"/>
                </a:rPr>
                <a:t>Conduct user research</a:t>
              </a:r>
              <a:endParaRPr>
                <a:latin typeface="Bahnschrift Light SemiCondensed" panose="020B0502040204020203" pitchFamily="34" charset="0"/>
              </a:endParaRPr>
            </a:p>
            <a:p>
              <a:pPr marL="179388" indent="-179388">
                <a:spcBef>
                  <a:spcPts val="0"/>
                </a:spcBef>
                <a:spcAft>
                  <a:spcPts val="0"/>
                </a:spcAft>
                <a:buClr>
                  <a:schemeClr val="dk1"/>
                </a:buClr>
                <a:buSzPts val="1800"/>
                <a:buFont typeface="Arial"/>
                <a:buChar char="•"/>
              </a:pPr>
              <a:r>
                <a:rPr lang="en-US">
                  <a:solidFill>
                    <a:schemeClr val="dk1"/>
                  </a:solidFill>
                  <a:latin typeface="Bahnschrift Light SemiCondensed" panose="020B0502040204020203" pitchFamily="34" charset="0"/>
                  <a:ea typeface="Trebuchet MS"/>
                  <a:cs typeface="Trebuchet MS"/>
                  <a:sym typeface="Trebuchet MS"/>
                </a:rPr>
                <a:t>Extracting themes</a:t>
              </a:r>
              <a:endParaRPr>
                <a:latin typeface="Bahnschrift Light SemiCondensed" panose="020B0502040204020203" pitchFamily="34" charset="0"/>
              </a:endParaRPr>
            </a:p>
          </p:txBody>
        </p:sp>
        <p:sp>
          <p:nvSpPr>
            <p:cNvPr id="131" name="Google Shape;131;p5"/>
            <p:cNvSpPr txBox="1"/>
            <p:nvPr/>
          </p:nvSpPr>
          <p:spPr>
            <a:xfrm>
              <a:off x="1317586" y="4134498"/>
              <a:ext cx="2364317" cy="1259044"/>
            </a:xfrm>
            <a:prstGeom prst="rect">
              <a:avLst/>
            </a:prstGeom>
            <a:noFill/>
            <a:ln>
              <a:noFill/>
            </a:ln>
          </p:spPr>
          <p:txBody>
            <a:bodyPr spcFirstLastPara="1" wrap="square" lIns="91425" tIns="45700" rIns="91425" bIns="45700" anchor="t" anchorCtr="0">
              <a:spAutoFit/>
            </a:bodyPr>
            <a:lstStyle/>
            <a:p>
              <a:pPr marL="179388" indent="-179388">
                <a:spcBef>
                  <a:spcPts val="0"/>
                </a:spcBef>
                <a:spcAft>
                  <a:spcPts val="0"/>
                </a:spcAft>
                <a:buClr>
                  <a:schemeClr val="dk1"/>
                </a:buClr>
                <a:buSzPts val="1800"/>
                <a:buFont typeface="Arial"/>
                <a:buChar char="•"/>
              </a:pPr>
              <a:r>
                <a:rPr lang="en-US">
                  <a:solidFill>
                    <a:schemeClr val="dk1"/>
                  </a:solidFill>
                  <a:latin typeface="Bahnschrift Light SemiCondensed" panose="020B0502040204020203" pitchFamily="34" charset="0"/>
                  <a:ea typeface="Trebuchet MS"/>
                  <a:cs typeface="Trebuchet MS"/>
                  <a:sym typeface="Trebuchet MS"/>
                </a:rPr>
                <a:t>Brainstorming alternatives</a:t>
              </a:r>
              <a:endParaRPr>
                <a:latin typeface="Bahnschrift Light SemiCondensed" panose="020B0502040204020203" pitchFamily="34" charset="0"/>
              </a:endParaRPr>
            </a:p>
            <a:p>
              <a:pPr marL="179388" indent="-179388">
                <a:spcBef>
                  <a:spcPts val="0"/>
                </a:spcBef>
                <a:spcAft>
                  <a:spcPts val="0"/>
                </a:spcAft>
                <a:buClr>
                  <a:schemeClr val="dk1"/>
                </a:buClr>
                <a:buSzPts val="1800"/>
                <a:buFont typeface="Arial"/>
                <a:buChar char="•"/>
              </a:pPr>
              <a:r>
                <a:rPr lang="en-US">
                  <a:solidFill>
                    <a:schemeClr val="dk1"/>
                  </a:solidFill>
                  <a:latin typeface="Bahnschrift Light SemiCondensed" panose="020B0502040204020203" pitchFamily="34" charset="0"/>
                  <a:ea typeface="Trebuchet MS"/>
                  <a:cs typeface="Trebuchet MS"/>
                  <a:sym typeface="Trebuchet MS"/>
                </a:rPr>
                <a:t>Designing</a:t>
              </a:r>
              <a:endParaRPr>
                <a:latin typeface="Bahnschrift Light SemiCondensed" panose="020B0502040204020203" pitchFamily="34" charset="0"/>
              </a:endParaRPr>
            </a:p>
            <a:p>
              <a:pPr marL="179388" indent="-179388">
                <a:spcBef>
                  <a:spcPts val="0"/>
                </a:spcBef>
                <a:spcAft>
                  <a:spcPts val="0"/>
                </a:spcAft>
                <a:buClr>
                  <a:schemeClr val="dk1"/>
                </a:buClr>
                <a:buSzPts val="1800"/>
                <a:buFont typeface="Arial"/>
                <a:buChar char="•"/>
              </a:pPr>
              <a:r>
                <a:rPr lang="en-US">
                  <a:solidFill>
                    <a:schemeClr val="dk1"/>
                  </a:solidFill>
                  <a:latin typeface="Bahnschrift Light SemiCondensed" panose="020B0502040204020203" pitchFamily="34" charset="0"/>
                  <a:ea typeface="Trebuchet MS"/>
                  <a:cs typeface="Trebuchet MS"/>
                  <a:sym typeface="Trebuchet MS"/>
                </a:rPr>
                <a:t>Prototyping</a:t>
              </a:r>
              <a:endParaRPr>
                <a:latin typeface="Bahnschrift Light SemiCondensed" panose="020B0502040204020203" pitchFamily="34" charset="0"/>
              </a:endParaRPr>
            </a:p>
          </p:txBody>
        </p:sp>
        <p:sp>
          <p:nvSpPr>
            <p:cNvPr id="132" name="Google Shape;132;p5"/>
            <p:cNvSpPr txBox="1"/>
            <p:nvPr/>
          </p:nvSpPr>
          <p:spPr>
            <a:xfrm>
              <a:off x="1223439" y="2265299"/>
              <a:ext cx="2364316" cy="968486"/>
            </a:xfrm>
            <a:prstGeom prst="rect">
              <a:avLst/>
            </a:prstGeom>
            <a:noFill/>
            <a:ln>
              <a:noFill/>
            </a:ln>
          </p:spPr>
          <p:txBody>
            <a:bodyPr spcFirstLastPara="1" wrap="square" lIns="91425" tIns="45700" rIns="91425" bIns="45700" anchor="t" anchorCtr="0">
              <a:spAutoFit/>
            </a:bodyPr>
            <a:lstStyle/>
            <a:p>
              <a:pPr marL="268288" indent="-268288">
                <a:spcBef>
                  <a:spcPts val="0"/>
                </a:spcBef>
                <a:spcAft>
                  <a:spcPts val="0"/>
                </a:spcAft>
                <a:buClr>
                  <a:schemeClr val="dk1"/>
                </a:buClr>
                <a:buSzPts val="1800"/>
                <a:buFont typeface="Arial"/>
                <a:buChar char="•"/>
              </a:pPr>
              <a:r>
                <a:rPr lang="en-US">
                  <a:solidFill>
                    <a:schemeClr val="dk1"/>
                  </a:solidFill>
                  <a:latin typeface="Bahnschrift Light SemiCondensed" panose="020B0502040204020203" pitchFamily="34" charset="0"/>
                  <a:ea typeface="Trebuchet MS"/>
                  <a:cs typeface="Trebuchet MS"/>
                  <a:sym typeface="Trebuchet MS"/>
                </a:rPr>
                <a:t>Implementation planning</a:t>
              </a:r>
              <a:endParaRPr>
                <a:latin typeface="Bahnschrift Light SemiCondensed" panose="020B0502040204020203" pitchFamily="34" charset="0"/>
              </a:endParaRPr>
            </a:p>
            <a:p>
              <a:pPr marL="268288" indent="-268288">
                <a:spcBef>
                  <a:spcPts val="0"/>
                </a:spcBef>
                <a:spcAft>
                  <a:spcPts val="0"/>
                </a:spcAft>
                <a:buClr>
                  <a:schemeClr val="dk1"/>
                </a:buClr>
                <a:buSzPts val="1800"/>
                <a:buFont typeface="Arial"/>
                <a:buChar char="•"/>
              </a:pPr>
              <a:r>
                <a:rPr lang="en-US">
                  <a:solidFill>
                    <a:schemeClr val="dk1"/>
                  </a:solidFill>
                  <a:latin typeface="Bahnschrift Light SemiCondensed" panose="020B0502040204020203" pitchFamily="34" charset="0"/>
                  <a:ea typeface="Trebuchet MS"/>
                  <a:cs typeface="Trebuchet MS"/>
                  <a:sym typeface="Trebuchet MS"/>
                </a:rPr>
                <a:t>Cost modeling</a:t>
              </a:r>
              <a:endParaRPr>
                <a:latin typeface="Bahnschrift Light SemiCondensed" panose="020B0502040204020203" pitchFamily="34" charset="0"/>
              </a:endParaRPr>
            </a:p>
          </p:txBody>
        </p:sp>
      </p:grpSp>
      <p:sp>
        <p:nvSpPr>
          <p:cNvPr id="2" name="Title 1">
            <a:extLst>
              <a:ext uri="{FF2B5EF4-FFF2-40B4-BE49-F238E27FC236}">
                <a16:creationId xmlns:a16="http://schemas.microsoft.com/office/drawing/2014/main" id="{F4ACD426-6987-4FBA-A9FB-6340F80C3954}"/>
              </a:ext>
            </a:extLst>
          </p:cNvPr>
          <p:cNvSpPr>
            <a:spLocks noGrp="1"/>
          </p:cNvSpPr>
          <p:nvPr>
            <p:ph type="title"/>
          </p:nvPr>
        </p:nvSpPr>
        <p:spPr/>
        <p:txBody>
          <a:bodyPr/>
          <a:lstStyle/>
          <a:p>
            <a:r>
              <a:rPr lang="en-US">
                <a:sym typeface="Century Gothic"/>
              </a:rPr>
              <a:t>The User-Centered Design Process</a:t>
            </a:r>
            <a:endParaRPr lang="en-US"/>
          </a:p>
        </p:txBody>
      </p:sp>
      <p:sp>
        <p:nvSpPr>
          <p:cNvPr id="3" name="Slide Number Placeholder 2">
            <a:extLst>
              <a:ext uri="{FF2B5EF4-FFF2-40B4-BE49-F238E27FC236}">
                <a16:creationId xmlns:a16="http://schemas.microsoft.com/office/drawing/2014/main" id="{5BE0DF49-9DA1-4562-A303-C371F57A0D3D}"/>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latin typeface="Bahnschrift Light SemiCondensed" panose="020B0502040204020203" pitchFamily="34" charset="0"/>
              </a:rPr>
              <a:pPr>
                <a:spcBef>
                  <a:spcPts val="0"/>
                </a:spcBef>
                <a:spcAft>
                  <a:spcPts val="0"/>
                </a:spcAft>
              </a:pPr>
              <a:t>11</a:t>
            </a:fld>
            <a:endParaRPr lang="en-US">
              <a:latin typeface="Bahnschrift Light SemiCondensed" panose="020B0502040204020203" pitchFamily="34" charset="0"/>
            </a:endParaRPr>
          </a:p>
        </p:txBody>
      </p:sp>
    </p:spTree>
  </p:cSld>
  <p:clrMapOvr>
    <a:masterClrMapping/>
  </p:clrMapOvr>
  <p:transition>
    <p:dissolv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6"/>
          <p:cNvSpPr txBox="1">
            <a:spLocks noGrp="1"/>
          </p:cNvSpPr>
          <p:nvPr>
            <p:ph type="title"/>
          </p:nvPr>
        </p:nvSpPr>
        <p:spPr/>
        <p:txBody>
          <a:bodyPr/>
          <a:lstStyle/>
          <a:p>
            <a:pPr lvl="0"/>
            <a:r>
              <a:rPr lang="en-US"/>
              <a:t>Four basic steps in UCD</a:t>
            </a:r>
          </a:p>
        </p:txBody>
      </p:sp>
      <p:sp>
        <p:nvSpPr>
          <p:cNvPr id="139" name="Google Shape;139;p6"/>
          <p:cNvSpPr txBox="1">
            <a:spLocks noGrp="1"/>
          </p:cNvSpPr>
          <p:nvPr>
            <p:ph idx="1"/>
          </p:nvPr>
        </p:nvSpPr>
        <p:spPr/>
        <p:txBody>
          <a:bodyPr>
            <a:normAutofit lnSpcReduction="10000"/>
          </a:bodyPr>
          <a:lstStyle/>
          <a:p>
            <a:r>
              <a:rPr lang="en-US" b="1">
                <a:solidFill>
                  <a:srgbClr val="0000CC"/>
                </a:solidFill>
              </a:rPr>
              <a:t>Understanding (Requirements gathering) </a:t>
            </a:r>
            <a:r>
              <a:rPr lang="en-US"/>
              <a:t>Understanding and specifying the context of use  - how the user experiences the product or similar products. </a:t>
            </a:r>
          </a:p>
          <a:p>
            <a:r>
              <a:rPr lang="en-US" b="1">
                <a:solidFill>
                  <a:srgbClr val="0000CC"/>
                </a:solidFill>
              </a:rPr>
              <a:t>Specify (Requirements specification)</a:t>
            </a:r>
            <a:r>
              <a:rPr lang="en-US" b="1"/>
              <a:t>:</a:t>
            </a:r>
            <a:r>
              <a:rPr lang="en-US"/>
              <a:t> specifying the user and organisational requirements</a:t>
            </a:r>
          </a:p>
          <a:p>
            <a:r>
              <a:rPr lang="en-US" b="1">
                <a:solidFill>
                  <a:srgbClr val="0000CC"/>
                </a:solidFill>
              </a:rPr>
              <a:t>Design</a:t>
            </a:r>
            <a:r>
              <a:rPr lang="en-US" b="1"/>
              <a:t>:</a:t>
            </a:r>
            <a:r>
              <a:rPr lang="en-US"/>
              <a:t> </a:t>
            </a:r>
            <a:r>
              <a:rPr lang="en-US" dirty="0"/>
              <a:t>producing designs </a:t>
            </a:r>
            <a:r>
              <a:rPr lang="en-US"/>
              <a:t>and prototypes. </a:t>
            </a:r>
            <a:br>
              <a:rPr lang="en-US"/>
            </a:br>
            <a:r>
              <a:rPr lang="en-US"/>
              <a:t>Ideas for what the product might look like and actually start building the product</a:t>
            </a:r>
            <a:endParaRPr lang="en-US" dirty="0"/>
          </a:p>
          <a:p>
            <a:r>
              <a:rPr lang="en-US" b="1">
                <a:solidFill>
                  <a:srgbClr val="0000CC"/>
                </a:solidFill>
              </a:rPr>
              <a:t>Evaluate</a:t>
            </a:r>
            <a:r>
              <a:rPr lang="en-US" b="1"/>
              <a:t>:</a:t>
            </a:r>
            <a:r>
              <a:rPr lang="en-US"/>
              <a:t>  evaluate your design against your end user's needs</a:t>
            </a:r>
            <a:endParaRPr lang="en-US" dirty="0"/>
          </a:p>
        </p:txBody>
      </p:sp>
      <p:sp>
        <p:nvSpPr>
          <p:cNvPr id="2" name="Slide Number Placeholder 1">
            <a:extLst>
              <a:ext uri="{FF2B5EF4-FFF2-40B4-BE49-F238E27FC236}">
                <a16:creationId xmlns:a16="http://schemas.microsoft.com/office/drawing/2014/main" id="{E7202F01-BF72-4887-9BD0-A973DE64C754}"/>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12</a:t>
            </a:fld>
            <a:endParaRPr lang="en-US"/>
          </a:p>
        </p:txBody>
      </p:sp>
    </p:spTree>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E3C77-A474-43D8-0DB1-60F07BDBBEFC}"/>
              </a:ext>
            </a:extLst>
          </p:cNvPr>
          <p:cNvSpPr>
            <a:spLocks noGrp="1"/>
          </p:cNvSpPr>
          <p:nvPr>
            <p:ph type="title"/>
          </p:nvPr>
        </p:nvSpPr>
        <p:spPr/>
        <p:txBody>
          <a:bodyPr/>
          <a:lstStyle/>
          <a:p>
            <a:r>
              <a:rPr lang="en-US" b="1" i="0">
                <a:solidFill>
                  <a:srgbClr val="1F1F1F"/>
                </a:solidFill>
                <a:effectLst/>
              </a:rPr>
              <a:t>Design Thinking: A UX design framework</a:t>
            </a:r>
            <a:endParaRPr lang="en-US"/>
          </a:p>
        </p:txBody>
      </p:sp>
      <p:sp>
        <p:nvSpPr>
          <p:cNvPr id="5" name="Content Placeholder 4">
            <a:extLst>
              <a:ext uri="{FF2B5EF4-FFF2-40B4-BE49-F238E27FC236}">
                <a16:creationId xmlns:a16="http://schemas.microsoft.com/office/drawing/2014/main" id="{F3ADC97E-790B-080F-D8F0-67394F35BD6F}"/>
              </a:ext>
            </a:extLst>
          </p:cNvPr>
          <p:cNvSpPr>
            <a:spLocks noGrp="1"/>
          </p:cNvSpPr>
          <p:nvPr>
            <p:ph idx="1"/>
          </p:nvPr>
        </p:nvSpPr>
        <p:spPr>
          <a:xfrm>
            <a:off x="457200" y="1828799"/>
            <a:ext cx="8229600" cy="2703443"/>
          </a:xfrm>
        </p:spPr>
        <p:txBody>
          <a:bodyPr>
            <a:normAutofit fontScale="92500" lnSpcReduction="10000"/>
          </a:bodyPr>
          <a:lstStyle/>
          <a:p>
            <a:pPr algn="l"/>
            <a:r>
              <a:rPr lang="en-US" b="0" i="0">
                <a:solidFill>
                  <a:srgbClr val="1F1F1F"/>
                </a:solidFill>
                <a:effectLst/>
                <a:latin typeface="var(--cds-font-family-source-sans-pro)"/>
              </a:rPr>
              <a:t>The Design Thinking framework </a:t>
            </a:r>
          </a:p>
          <a:p>
            <a:pPr lvl="1"/>
            <a:r>
              <a:rPr lang="en-US" b="0" i="0">
                <a:solidFill>
                  <a:srgbClr val="1F1F1F"/>
                </a:solidFill>
                <a:effectLst/>
                <a:latin typeface="var(--cds-font-family-source-sans-pro)"/>
              </a:rPr>
              <a:t>is a user-centered approach to problem-solving that includes activities like research, prototyping, and testing </a:t>
            </a:r>
          </a:p>
          <a:p>
            <a:pPr lvl="1"/>
            <a:r>
              <a:rPr lang="en-US" b="0" i="0">
                <a:solidFill>
                  <a:srgbClr val="1F1F1F"/>
                </a:solidFill>
                <a:effectLst/>
                <a:latin typeface="var(--cds-font-family-source-sans-pro)"/>
              </a:rPr>
              <a:t>to help you understand who your user is, what their problems are, and what your design should include.</a:t>
            </a:r>
          </a:p>
          <a:p>
            <a:pPr algn="l"/>
            <a:r>
              <a:rPr lang="en-US" b="0" i="0">
                <a:solidFill>
                  <a:srgbClr val="1F1F1F"/>
                </a:solidFill>
                <a:effectLst/>
                <a:latin typeface="Source Sans Pro" panose="020B0503030403020204" pitchFamily="34" charset="0"/>
              </a:rPr>
              <a:t>The Design Thinking framework involves the following phase</a:t>
            </a:r>
            <a:endParaRPr lang="en-US" b="0" i="0">
              <a:solidFill>
                <a:srgbClr val="1F1F1F"/>
              </a:solidFill>
              <a:effectLst/>
              <a:latin typeface="var(--cds-font-family-source-sans-pro)"/>
            </a:endParaRPr>
          </a:p>
          <a:p>
            <a:endParaRPr lang="en-US"/>
          </a:p>
        </p:txBody>
      </p:sp>
      <p:sp>
        <p:nvSpPr>
          <p:cNvPr id="4" name="Slide Number Placeholder 3">
            <a:extLst>
              <a:ext uri="{FF2B5EF4-FFF2-40B4-BE49-F238E27FC236}">
                <a16:creationId xmlns:a16="http://schemas.microsoft.com/office/drawing/2014/main" id="{A3B7366C-A563-A99B-16D7-95723F0B781E}"/>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13</a:t>
            </a:fld>
            <a:endParaRPr lang="en-US"/>
          </a:p>
        </p:txBody>
      </p:sp>
      <p:pic>
        <p:nvPicPr>
          <p:cNvPr id="6" name="Picture 5">
            <a:extLst>
              <a:ext uri="{FF2B5EF4-FFF2-40B4-BE49-F238E27FC236}">
                <a16:creationId xmlns:a16="http://schemas.microsoft.com/office/drawing/2014/main" id="{AB6F6B95-95DD-B0AC-ECD4-FEE1BF4CE085}"/>
              </a:ext>
            </a:extLst>
          </p:cNvPr>
          <p:cNvPicPr>
            <a:picLocks noChangeAspect="1"/>
          </p:cNvPicPr>
          <p:nvPr/>
        </p:nvPicPr>
        <p:blipFill>
          <a:blip r:embed="rId2"/>
          <a:stretch>
            <a:fillRect/>
          </a:stretch>
        </p:blipFill>
        <p:spPr>
          <a:xfrm>
            <a:off x="750404" y="4279554"/>
            <a:ext cx="7643192" cy="2297735"/>
          </a:xfrm>
          <a:prstGeom prst="rect">
            <a:avLst/>
          </a:prstGeom>
        </p:spPr>
      </p:pic>
    </p:spTree>
    <p:extLst>
      <p:ext uri="{BB962C8B-B14F-4D97-AF65-F5344CB8AC3E}">
        <p14:creationId xmlns:p14="http://schemas.microsoft.com/office/powerpoint/2010/main" val="82384982"/>
      </p:ext>
    </p:extLst>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15DA9C-4D82-552D-9C44-2E0402A2FF47}"/>
              </a:ext>
            </a:extLst>
          </p:cNvPr>
          <p:cNvSpPr>
            <a:spLocks noGrp="1"/>
          </p:cNvSpPr>
          <p:nvPr>
            <p:ph type="title"/>
          </p:nvPr>
        </p:nvSpPr>
        <p:spPr>
          <a:xfrm>
            <a:off x="457200" y="409575"/>
            <a:ext cx="8229600" cy="962025"/>
          </a:xfrm>
        </p:spPr>
        <p:txBody>
          <a:bodyPr/>
          <a:lstStyle/>
          <a:p>
            <a:r>
              <a:rPr lang="en-US"/>
              <a:t>Empathize</a:t>
            </a:r>
          </a:p>
        </p:txBody>
      </p:sp>
      <p:sp>
        <p:nvSpPr>
          <p:cNvPr id="3" name="Content Placeholder 2">
            <a:extLst>
              <a:ext uri="{FF2B5EF4-FFF2-40B4-BE49-F238E27FC236}">
                <a16:creationId xmlns:a16="http://schemas.microsoft.com/office/drawing/2014/main" id="{88E2FEFA-749C-939A-B34A-52AFFC7DB9A2}"/>
              </a:ext>
            </a:extLst>
          </p:cNvPr>
          <p:cNvSpPr>
            <a:spLocks noGrp="1"/>
          </p:cNvSpPr>
          <p:nvPr>
            <p:ph idx="1"/>
          </p:nvPr>
        </p:nvSpPr>
        <p:spPr>
          <a:xfrm>
            <a:off x="457200" y="1524000"/>
            <a:ext cx="8229600" cy="4648200"/>
          </a:xfrm>
        </p:spPr>
        <p:txBody>
          <a:bodyPr>
            <a:normAutofit fontScale="92500"/>
          </a:bodyPr>
          <a:lstStyle/>
          <a:p>
            <a:r>
              <a:rPr lang="en-US"/>
              <a:t>Primary goal is to learn more about the user and their problems, wants, and needs, and the environment or context in which they’ll experience your design. </a:t>
            </a:r>
          </a:p>
          <a:p>
            <a:r>
              <a:rPr lang="en-US"/>
              <a:t>Your user research might include </a:t>
            </a:r>
          </a:p>
          <a:p>
            <a:pPr lvl="1"/>
            <a:r>
              <a:rPr lang="en-US"/>
              <a:t>user surveys, </a:t>
            </a:r>
          </a:p>
          <a:p>
            <a:pPr lvl="1"/>
            <a:r>
              <a:rPr lang="en-US"/>
              <a:t>interviews, </a:t>
            </a:r>
          </a:p>
          <a:p>
            <a:pPr lvl="1"/>
            <a:r>
              <a:rPr lang="en-US"/>
              <a:t>and observation sessions, </a:t>
            </a:r>
          </a:p>
          <a:p>
            <a:pPr lvl="1"/>
            <a:r>
              <a:rPr lang="en-US"/>
              <a:t>conduct some research on the competitors’ products to determine how your user frames competitors’ products as part of their daily life and daily problem-solving.</a:t>
            </a:r>
          </a:p>
          <a:p>
            <a:endParaRPr lang="en-US"/>
          </a:p>
        </p:txBody>
      </p:sp>
      <p:sp>
        <p:nvSpPr>
          <p:cNvPr id="4" name="Slide Number Placeholder 3">
            <a:extLst>
              <a:ext uri="{FF2B5EF4-FFF2-40B4-BE49-F238E27FC236}">
                <a16:creationId xmlns:a16="http://schemas.microsoft.com/office/drawing/2014/main" id="{AC06A1F0-8E81-30D1-D556-44AA18E668F0}"/>
              </a:ext>
            </a:extLst>
          </p:cNvPr>
          <p:cNvSpPr>
            <a:spLocks noGrp="1"/>
          </p:cNvSpPr>
          <p:nvPr>
            <p:ph type="sldNum" sz="quarter" idx="12"/>
          </p:nvPr>
        </p:nvSpPr>
        <p:spPr>
          <a:xfrm>
            <a:off x="6553200" y="6324600"/>
            <a:ext cx="2133600" cy="320675"/>
          </a:xfrm>
        </p:spPr>
        <p:txBody>
          <a:bodyPr/>
          <a:lstStyle/>
          <a:p>
            <a:fld id="{00000000-1234-1234-1234-123412341234}" type="slidenum">
              <a:rPr lang="en-US" smtClean="0"/>
              <a:pPr/>
              <a:t>14</a:t>
            </a:fld>
            <a:endParaRPr lang="en-US"/>
          </a:p>
        </p:txBody>
      </p:sp>
    </p:spTree>
    <p:extLst>
      <p:ext uri="{BB962C8B-B14F-4D97-AF65-F5344CB8AC3E}">
        <p14:creationId xmlns:p14="http://schemas.microsoft.com/office/powerpoint/2010/main" val="3277140357"/>
      </p:ext>
    </p:extLst>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5D35F-5051-616C-A2C9-346B1BD284A0}"/>
              </a:ext>
            </a:extLst>
          </p:cNvPr>
          <p:cNvSpPr>
            <a:spLocks noGrp="1"/>
          </p:cNvSpPr>
          <p:nvPr>
            <p:ph type="title"/>
          </p:nvPr>
        </p:nvSpPr>
        <p:spPr>
          <a:xfrm>
            <a:off x="457200" y="409575"/>
            <a:ext cx="8229600" cy="962025"/>
          </a:xfrm>
        </p:spPr>
        <p:txBody>
          <a:bodyPr/>
          <a:lstStyle/>
          <a:p>
            <a:r>
              <a:rPr lang="en-US"/>
              <a:t>Define</a:t>
            </a:r>
          </a:p>
        </p:txBody>
      </p:sp>
      <p:sp>
        <p:nvSpPr>
          <p:cNvPr id="3" name="Content Placeholder 2">
            <a:extLst>
              <a:ext uri="{FF2B5EF4-FFF2-40B4-BE49-F238E27FC236}">
                <a16:creationId xmlns:a16="http://schemas.microsoft.com/office/drawing/2014/main" id="{D3AA6135-4EDB-3007-6604-E1F1B8615F1C}"/>
              </a:ext>
            </a:extLst>
          </p:cNvPr>
          <p:cNvSpPr>
            <a:spLocks noGrp="1"/>
          </p:cNvSpPr>
          <p:nvPr>
            <p:ph idx="1"/>
          </p:nvPr>
        </p:nvSpPr>
        <p:spPr>
          <a:xfrm>
            <a:off x="457200" y="1524000"/>
            <a:ext cx="8229600" cy="4648200"/>
          </a:xfrm>
        </p:spPr>
        <p:txBody>
          <a:bodyPr/>
          <a:lstStyle/>
          <a:p>
            <a:r>
              <a:rPr lang="en-US"/>
              <a:t>Analyze and determine which user problems are the most important ones to solve, and why. </a:t>
            </a:r>
          </a:p>
          <a:p>
            <a:pPr lvl="1"/>
            <a:r>
              <a:rPr lang="en-US"/>
              <a:t>toward a clear goal for the design of the product.</a:t>
            </a:r>
          </a:p>
          <a:p>
            <a:r>
              <a:rPr lang="en-US"/>
              <a:t>Outcome</a:t>
            </a:r>
          </a:p>
          <a:p>
            <a:pPr lvl="1"/>
            <a:r>
              <a:rPr lang="en-US"/>
              <a:t>a clear problem statement, which is a description of the user’s need that your designs will address. </a:t>
            </a:r>
          </a:p>
          <a:p>
            <a:pPr lvl="1"/>
            <a:r>
              <a:rPr lang="en-US"/>
              <a:t>might also develop a value proposition, which is a summary of why your user would or should use the product or service that you’re designing.</a:t>
            </a:r>
          </a:p>
        </p:txBody>
      </p:sp>
      <p:sp>
        <p:nvSpPr>
          <p:cNvPr id="4" name="Slide Number Placeholder 3">
            <a:extLst>
              <a:ext uri="{FF2B5EF4-FFF2-40B4-BE49-F238E27FC236}">
                <a16:creationId xmlns:a16="http://schemas.microsoft.com/office/drawing/2014/main" id="{EF8A6ADC-5DDF-A72C-E3AE-856133742A35}"/>
              </a:ext>
            </a:extLst>
          </p:cNvPr>
          <p:cNvSpPr>
            <a:spLocks noGrp="1"/>
          </p:cNvSpPr>
          <p:nvPr>
            <p:ph type="sldNum" sz="quarter" idx="12"/>
          </p:nvPr>
        </p:nvSpPr>
        <p:spPr>
          <a:xfrm>
            <a:off x="6553200" y="6324600"/>
            <a:ext cx="2133600" cy="320675"/>
          </a:xfrm>
        </p:spPr>
        <p:txBody>
          <a:bodyPr/>
          <a:lstStyle/>
          <a:p>
            <a:fld id="{00000000-1234-1234-1234-123412341234}" type="slidenum">
              <a:rPr lang="en-US" smtClean="0"/>
              <a:pPr/>
              <a:t>15</a:t>
            </a:fld>
            <a:endParaRPr lang="en-US"/>
          </a:p>
        </p:txBody>
      </p:sp>
    </p:spTree>
    <p:extLst>
      <p:ext uri="{BB962C8B-B14F-4D97-AF65-F5344CB8AC3E}">
        <p14:creationId xmlns:p14="http://schemas.microsoft.com/office/powerpoint/2010/main" val="3676965092"/>
      </p:ext>
    </p:extLst>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23059-0DFD-78EC-B09E-1A072D031062}"/>
              </a:ext>
            </a:extLst>
          </p:cNvPr>
          <p:cNvSpPr>
            <a:spLocks noGrp="1"/>
          </p:cNvSpPr>
          <p:nvPr>
            <p:ph type="title"/>
          </p:nvPr>
        </p:nvSpPr>
        <p:spPr>
          <a:xfrm>
            <a:off x="457200" y="409575"/>
            <a:ext cx="8229600" cy="962025"/>
          </a:xfrm>
        </p:spPr>
        <p:txBody>
          <a:bodyPr/>
          <a:lstStyle/>
          <a:p>
            <a:r>
              <a:rPr lang="en-US"/>
              <a:t>Ideate</a:t>
            </a:r>
          </a:p>
        </p:txBody>
      </p:sp>
      <p:sp>
        <p:nvSpPr>
          <p:cNvPr id="3" name="Content Placeholder 2">
            <a:extLst>
              <a:ext uri="{FF2B5EF4-FFF2-40B4-BE49-F238E27FC236}">
                <a16:creationId xmlns:a16="http://schemas.microsoft.com/office/drawing/2014/main" id="{6DC40740-2AF8-25B9-905F-8F4CDC8EA638}"/>
              </a:ext>
            </a:extLst>
          </p:cNvPr>
          <p:cNvSpPr>
            <a:spLocks noGrp="1"/>
          </p:cNvSpPr>
          <p:nvPr>
            <p:ph idx="1"/>
          </p:nvPr>
        </p:nvSpPr>
        <p:spPr>
          <a:xfrm>
            <a:off x="457200" y="1524000"/>
            <a:ext cx="8229600" cy="4648200"/>
          </a:xfrm>
        </p:spPr>
        <p:txBody>
          <a:bodyPr>
            <a:normAutofit fontScale="92500" lnSpcReduction="10000"/>
          </a:bodyPr>
          <a:lstStyle/>
          <a:p>
            <a:r>
              <a:rPr lang="en-US"/>
              <a:t>Collaborative brainstorming to generate as many solutions as possible to a problem. </a:t>
            </a:r>
          </a:p>
          <a:p>
            <a:pPr lvl="1"/>
            <a:r>
              <a:rPr lang="en-US"/>
              <a:t>should explore all possible solutions. </a:t>
            </a:r>
          </a:p>
          <a:p>
            <a:pPr lvl="1"/>
            <a:r>
              <a:rPr lang="en-US"/>
              <a:t>Don’t focus on whether something is a “good” or “bad” idea, just collect as many ideas as you can. </a:t>
            </a:r>
          </a:p>
          <a:p>
            <a:r>
              <a:rPr lang="en-US"/>
              <a:t>Analyze your potential solutions and start to make choices about which ones are the best options to pursue as prototypes. </a:t>
            </a:r>
          </a:p>
          <a:p>
            <a:r>
              <a:rPr lang="en-US"/>
              <a:t>Might return to user or competitive research to help you narrow down your ideas, </a:t>
            </a:r>
          </a:p>
          <a:p>
            <a:r>
              <a:rPr lang="en-US"/>
              <a:t>Might create user flows to illustrate how the user will interact with your solution.</a:t>
            </a:r>
          </a:p>
        </p:txBody>
      </p:sp>
      <p:sp>
        <p:nvSpPr>
          <p:cNvPr id="4" name="Slide Number Placeholder 3">
            <a:extLst>
              <a:ext uri="{FF2B5EF4-FFF2-40B4-BE49-F238E27FC236}">
                <a16:creationId xmlns:a16="http://schemas.microsoft.com/office/drawing/2014/main" id="{283DF552-5146-DE5B-70F9-C08029CBCA46}"/>
              </a:ext>
            </a:extLst>
          </p:cNvPr>
          <p:cNvSpPr>
            <a:spLocks noGrp="1"/>
          </p:cNvSpPr>
          <p:nvPr>
            <p:ph type="sldNum" sz="quarter" idx="12"/>
          </p:nvPr>
        </p:nvSpPr>
        <p:spPr>
          <a:xfrm>
            <a:off x="6553200" y="6324600"/>
            <a:ext cx="2133600" cy="320675"/>
          </a:xfrm>
        </p:spPr>
        <p:txBody>
          <a:bodyPr/>
          <a:lstStyle/>
          <a:p>
            <a:fld id="{00000000-1234-1234-1234-123412341234}" type="slidenum">
              <a:rPr lang="en-US" smtClean="0"/>
              <a:pPr/>
              <a:t>16</a:t>
            </a:fld>
            <a:endParaRPr lang="en-US"/>
          </a:p>
        </p:txBody>
      </p:sp>
    </p:spTree>
    <p:extLst>
      <p:ext uri="{BB962C8B-B14F-4D97-AF65-F5344CB8AC3E}">
        <p14:creationId xmlns:p14="http://schemas.microsoft.com/office/powerpoint/2010/main" val="4010646250"/>
      </p:ext>
    </p:extLst>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1D43A-6A37-2DA7-06F8-B99C42BE76E2}"/>
              </a:ext>
            </a:extLst>
          </p:cNvPr>
          <p:cNvSpPr>
            <a:spLocks noGrp="1"/>
          </p:cNvSpPr>
          <p:nvPr>
            <p:ph type="title"/>
          </p:nvPr>
        </p:nvSpPr>
        <p:spPr>
          <a:xfrm>
            <a:off x="457200" y="409575"/>
            <a:ext cx="8229600" cy="962025"/>
          </a:xfrm>
        </p:spPr>
        <p:txBody>
          <a:bodyPr/>
          <a:lstStyle/>
          <a:p>
            <a:r>
              <a:rPr lang="en-US"/>
              <a:t>Prototype and Test</a:t>
            </a:r>
          </a:p>
        </p:txBody>
      </p:sp>
      <p:sp>
        <p:nvSpPr>
          <p:cNvPr id="3" name="Content Placeholder 2">
            <a:extLst>
              <a:ext uri="{FF2B5EF4-FFF2-40B4-BE49-F238E27FC236}">
                <a16:creationId xmlns:a16="http://schemas.microsoft.com/office/drawing/2014/main" id="{3DD1E55F-F207-C4F4-90A7-252D0B947574}"/>
              </a:ext>
            </a:extLst>
          </p:cNvPr>
          <p:cNvSpPr>
            <a:spLocks noGrp="1"/>
          </p:cNvSpPr>
          <p:nvPr>
            <p:ph idx="1"/>
          </p:nvPr>
        </p:nvSpPr>
        <p:spPr>
          <a:xfrm>
            <a:off x="457200" y="1524000"/>
            <a:ext cx="8229600" cy="4648200"/>
          </a:xfrm>
        </p:spPr>
        <p:txBody>
          <a:bodyPr>
            <a:normAutofit lnSpcReduction="10000"/>
          </a:bodyPr>
          <a:lstStyle/>
          <a:p>
            <a:r>
              <a:rPr lang="en-US" b="1" i="0">
                <a:solidFill>
                  <a:srgbClr val="1F1F1F"/>
                </a:solidFill>
                <a:effectLst/>
                <a:latin typeface="unset"/>
              </a:rPr>
              <a:t>Prototype</a:t>
            </a:r>
            <a:r>
              <a:rPr lang="en-US" b="0" i="0">
                <a:solidFill>
                  <a:srgbClr val="1F1F1F"/>
                </a:solidFill>
                <a:effectLst/>
                <a:latin typeface="Source Sans Pro" panose="020B0503030403020204" pitchFamily="34" charset="0"/>
              </a:rPr>
              <a:t> phase goal is </a:t>
            </a:r>
            <a:r>
              <a:rPr lang="en-US"/>
              <a:t>To produce an early model of a product that demonstrates its functionality and can be used for testing. </a:t>
            </a:r>
          </a:p>
          <a:p>
            <a:r>
              <a:rPr lang="en-US"/>
              <a:t>The test phase is critical to developing the right solution to address your user’s problem, and an organized approach to testing can help you create exceptional user experiences.</a:t>
            </a:r>
          </a:p>
          <a:p>
            <a:r>
              <a:rPr lang="en-US"/>
              <a:t>Prototyping and testing are  interconnected, </a:t>
            </a:r>
          </a:p>
          <a:p>
            <a:pPr lvl="1"/>
            <a:r>
              <a:rPr lang="en-US"/>
              <a:t>test your designs at each stage of prototype development rather than waiting to test until after the working prototype is complete. </a:t>
            </a:r>
          </a:p>
        </p:txBody>
      </p:sp>
      <p:sp>
        <p:nvSpPr>
          <p:cNvPr id="4" name="Slide Number Placeholder 3">
            <a:extLst>
              <a:ext uri="{FF2B5EF4-FFF2-40B4-BE49-F238E27FC236}">
                <a16:creationId xmlns:a16="http://schemas.microsoft.com/office/drawing/2014/main" id="{5570E9FD-C573-0E54-CF51-F5EC8BBA3371}"/>
              </a:ext>
            </a:extLst>
          </p:cNvPr>
          <p:cNvSpPr>
            <a:spLocks noGrp="1"/>
          </p:cNvSpPr>
          <p:nvPr>
            <p:ph type="sldNum" sz="quarter" idx="12"/>
          </p:nvPr>
        </p:nvSpPr>
        <p:spPr>
          <a:xfrm>
            <a:off x="6553200" y="6324600"/>
            <a:ext cx="2133600" cy="320675"/>
          </a:xfrm>
        </p:spPr>
        <p:txBody>
          <a:bodyPr/>
          <a:lstStyle/>
          <a:p>
            <a:fld id="{00000000-1234-1234-1234-123412341234}" type="slidenum">
              <a:rPr lang="en-US" smtClean="0"/>
              <a:pPr/>
              <a:t>17</a:t>
            </a:fld>
            <a:endParaRPr lang="en-US"/>
          </a:p>
        </p:txBody>
      </p:sp>
    </p:spTree>
    <p:extLst>
      <p:ext uri="{BB962C8B-B14F-4D97-AF65-F5344CB8AC3E}">
        <p14:creationId xmlns:p14="http://schemas.microsoft.com/office/powerpoint/2010/main" val="455711653"/>
      </p:ext>
    </p:extLst>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7"/>
          <p:cNvSpPr txBox="1">
            <a:spLocks noGrp="1"/>
          </p:cNvSpPr>
          <p:nvPr>
            <p:ph type="title"/>
          </p:nvPr>
        </p:nvSpPr>
        <p:spPr/>
        <p:txBody>
          <a:bodyPr>
            <a:normAutofit/>
          </a:bodyPr>
          <a:lstStyle/>
          <a:p>
            <a:pPr lvl="0"/>
            <a:r>
              <a:rPr lang="en-US"/>
              <a:t>Hear phase</a:t>
            </a:r>
          </a:p>
        </p:txBody>
      </p:sp>
      <p:sp>
        <p:nvSpPr>
          <p:cNvPr id="149" name="Google Shape;149;p7"/>
          <p:cNvSpPr txBox="1">
            <a:spLocks noGrp="1"/>
          </p:cNvSpPr>
          <p:nvPr>
            <p:ph idx="1"/>
          </p:nvPr>
        </p:nvSpPr>
        <p:spPr/>
        <p:txBody>
          <a:bodyPr>
            <a:normAutofit lnSpcReduction="10000"/>
          </a:bodyPr>
          <a:lstStyle/>
          <a:p>
            <a:pPr lvl="0"/>
            <a:r>
              <a:rPr lang="en-US"/>
              <a:t>First step of user research!</a:t>
            </a:r>
          </a:p>
          <a:p>
            <a:pPr lvl="1"/>
            <a:r>
              <a:rPr lang="en-US"/>
              <a:t>Don’t assume you know all the context.</a:t>
            </a:r>
          </a:p>
          <a:p>
            <a:pPr lvl="0"/>
            <a:r>
              <a:rPr lang="en-US"/>
              <a:t>Who can give you the proper context?</a:t>
            </a:r>
          </a:p>
          <a:p>
            <a:pPr lvl="1"/>
            <a:r>
              <a:rPr lang="en-US"/>
              <a:t>The target users!</a:t>
            </a:r>
          </a:p>
          <a:p>
            <a:pPr lvl="0"/>
            <a:r>
              <a:rPr lang="en-US"/>
              <a:t>UXD: “The user is not like me.”</a:t>
            </a:r>
          </a:p>
          <a:p>
            <a:pPr lvl="1"/>
            <a:r>
              <a:rPr lang="en-US"/>
              <a:t>Even when the user is similar to you, the user is not you / you are not the user: Context, Experiences, Beliefs, Values, Knowledge, etc….</a:t>
            </a:r>
          </a:p>
          <a:p>
            <a:pPr lvl="0"/>
            <a:r>
              <a:rPr lang="en-US"/>
              <a:t>Therefore: Doing </a:t>
            </a:r>
            <a:r>
              <a:rPr lang="en-US" b="1">
                <a:solidFill>
                  <a:srgbClr val="0000CC"/>
                </a:solidFill>
              </a:rPr>
              <a:t>user research</a:t>
            </a:r>
            <a:r>
              <a:rPr lang="en-US">
                <a:solidFill>
                  <a:srgbClr val="0000CC"/>
                </a:solidFill>
              </a:rPr>
              <a:t> </a:t>
            </a:r>
            <a:r>
              <a:rPr lang="en-US"/>
              <a:t>with more than one user helps us generalize between target users.</a:t>
            </a:r>
          </a:p>
          <a:p>
            <a:pPr lvl="1"/>
            <a:endParaRPr lang="en-US"/>
          </a:p>
        </p:txBody>
      </p:sp>
      <p:sp>
        <p:nvSpPr>
          <p:cNvPr id="148" name="Google Shape;148;p7"/>
          <p:cNvSpPr txBox="1">
            <a:spLocks noGrp="1"/>
          </p:cNvSpPr>
          <p:nvPr>
            <p:ph type="sldNum" sz="quarter" idx="12"/>
          </p:nvPr>
        </p:nvSpPr>
        <p:spPr/>
        <p:txBody>
          <a:bodyPr/>
          <a:lstStyle/>
          <a:p>
            <a:pPr lvl="0"/>
            <a:fld id="{00000000-1234-1234-1234-123412341234}" type="slidenum">
              <a:rPr lang="en-US" smtClean="0"/>
              <a:pPr lvl="0"/>
              <a:t>18</a:t>
            </a:fld>
            <a:endParaRPr lang="en-US"/>
          </a:p>
        </p:txBody>
      </p:sp>
    </p:spTree>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9"/>
          <p:cNvSpPr txBox="1">
            <a:spLocks noGrp="1"/>
          </p:cNvSpPr>
          <p:nvPr>
            <p:ph type="title"/>
          </p:nvPr>
        </p:nvSpPr>
        <p:spPr/>
        <p:txBody>
          <a:bodyPr/>
          <a:lstStyle/>
          <a:p>
            <a:pPr lvl="0"/>
            <a:r>
              <a:rPr lang="en-US"/>
              <a:t>Hear phase</a:t>
            </a:r>
          </a:p>
        </p:txBody>
      </p:sp>
      <p:sp>
        <p:nvSpPr>
          <p:cNvPr id="163" name="Google Shape;163;p9"/>
          <p:cNvSpPr txBox="1">
            <a:spLocks noGrp="1"/>
          </p:cNvSpPr>
          <p:nvPr>
            <p:ph idx="1"/>
          </p:nvPr>
        </p:nvSpPr>
        <p:spPr/>
        <p:txBody>
          <a:bodyPr/>
          <a:lstStyle/>
          <a:p>
            <a:pPr lvl="0"/>
            <a:r>
              <a:rPr lang="en-US"/>
              <a:t>Outcomes from the HEAR phase:</a:t>
            </a:r>
          </a:p>
          <a:p>
            <a:pPr lvl="1"/>
            <a:r>
              <a:rPr lang="en-US"/>
              <a:t>Gather ‘</a:t>
            </a:r>
            <a:r>
              <a:rPr lang="en-US" b="1">
                <a:solidFill>
                  <a:srgbClr val="0000CC"/>
                </a:solidFill>
              </a:rPr>
              <a:t>people’s stories</a:t>
            </a:r>
            <a:r>
              <a:rPr lang="en-US"/>
              <a:t>’</a:t>
            </a:r>
          </a:p>
          <a:p>
            <a:pPr lvl="1"/>
            <a:r>
              <a:rPr lang="en-US"/>
              <a:t>Understand the users’ reality</a:t>
            </a:r>
          </a:p>
          <a:p>
            <a:pPr lvl="1"/>
            <a:r>
              <a:rPr lang="en-US"/>
              <a:t>Needs, barriers, constraints</a:t>
            </a:r>
          </a:p>
          <a:p>
            <a:pPr lvl="1"/>
            <a:r>
              <a:rPr lang="en-US"/>
              <a:t>Map the dynamics between people, places, objects, institutions</a:t>
            </a:r>
          </a:p>
          <a:p>
            <a:pPr lvl="1"/>
            <a:endParaRPr lang="en-US"/>
          </a:p>
          <a:p>
            <a:pPr lvl="0"/>
            <a:r>
              <a:rPr lang="en-US"/>
              <a:t>Outcomes of the Hear phase will help you </a:t>
            </a:r>
            <a:r>
              <a:rPr lang="en-US" b="1">
                <a:solidFill>
                  <a:srgbClr val="0000CC"/>
                </a:solidFill>
              </a:rPr>
              <a:t>determine the problem space and establish requirements</a:t>
            </a:r>
            <a:r>
              <a:rPr lang="en-US">
                <a:solidFill>
                  <a:srgbClr val="0000CC"/>
                </a:solidFill>
              </a:rPr>
              <a:t> </a:t>
            </a:r>
            <a:r>
              <a:rPr lang="en-US"/>
              <a:t>for envisioned system design</a:t>
            </a:r>
          </a:p>
        </p:txBody>
      </p:sp>
      <p:sp>
        <p:nvSpPr>
          <p:cNvPr id="2" name="Slide Number Placeholder 1">
            <a:extLst>
              <a:ext uri="{FF2B5EF4-FFF2-40B4-BE49-F238E27FC236}">
                <a16:creationId xmlns:a16="http://schemas.microsoft.com/office/drawing/2014/main" id="{D352C787-ECC5-41EB-8118-66F1FF2FB116}"/>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19</a:t>
            </a:fld>
            <a:endParaRPr lang="en-US"/>
          </a:p>
        </p:txBody>
      </p:sp>
    </p:spTree>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70EE6-FB42-467D-88FF-B6BAA358A410}"/>
              </a:ext>
            </a:extLst>
          </p:cNvPr>
          <p:cNvSpPr>
            <a:spLocks noGrp="1"/>
          </p:cNvSpPr>
          <p:nvPr>
            <p:ph type="title"/>
          </p:nvPr>
        </p:nvSpPr>
        <p:spPr/>
        <p:txBody>
          <a:bodyPr/>
          <a:lstStyle/>
          <a:p>
            <a:r>
              <a:rPr lang="en-US"/>
              <a:t>Interface design: what to start with?</a:t>
            </a:r>
          </a:p>
        </p:txBody>
      </p:sp>
      <p:sp>
        <p:nvSpPr>
          <p:cNvPr id="5" name="Content Placeholder 4">
            <a:extLst>
              <a:ext uri="{FF2B5EF4-FFF2-40B4-BE49-F238E27FC236}">
                <a16:creationId xmlns:a16="http://schemas.microsoft.com/office/drawing/2014/main" id="{41DEB48A-A6B6-4EE5-B18C-59887A44B445}"/>
              </a:ext>
            </a:extLst>
          </p:cNvPr>
          <p:cNvSpPr>
            <a:spLocks noGrp="1"/>
          </p:cNvSpPr>
          <p:nvPr>
            <p:ph idx="1"/>
          </p:nvPr>
        </p:nvSpPr>
        <p:spPr/>
        <p:txBody>
          <a:bodyPr/>
          <a:lstStyle/>
          <a:p>
            <a:r>
              <a:rPr lang="en-US"/>
              <a:t>Unchanged main principles: </a:t>
            </a:r>
          </a:p>
          <a:p>
            <a:pPr lvl="1"/>
            <a:r>
              <a:rPr lang="en-US"/>
              <a:t>Good user experience as useful, usable, desirable, findable, accessible, credible, and valuable. </a:t>
            </a:r>
          </a:p>
        </p:txBody>
      </p:sp>
      <p:sp>
        <p:nvSpPr>
          <p:cNvPr id="3" name="Slide Number Placeholder 2">
            <a:extLst>
              <a:ext uri="{FF2B5EF4-FFF2-40B4-BE49-F238E27FC236}">
                <a16:creationId xmlns:a16="http://schemas.microsoft.com/office/drawing/2014/main" id="{12775418-C5F5-43ED-975B-71E70DE5EC0B}"/>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2</a:t>
            </a:fld>
            <a:endParaRPr lang="en-US"/>
          </a:p>
        </p:txBody>
      </p:sp>
      <p:pic>
        <p:nvPicPr>
          <p:cNvPr id="6" name="Picture 5">
            <a:extLst>
              <a:ext uri="{FF2B5EF4-FFF2-40B4-BE49-F238E27FC236}">
                <a16:creationId xmlns:a16="http://schemas.microsoft.com/office/drawing/2014/main" id="{2960CB0D-9195-46A6-9C54-321B17952331}"/>
              </a:ext>
            </a:extLst>
          </p:cNvPr>
          <p:cNvPicPr>
            <a:picLocks noChangeAspect="1"/>
          </p:cNvPicPr>
          <p:nvPr/>
        </p:nvPicPr>
        <p:blipFill>
          <a:blip r:embed="rId2"/>
          <a:stretch>
            <a:fillRect/>
          </a:stretch>
        </p:blipFill>
        <p:spPr>
          <a:xfrm>
            <a:off x="4310403" y="2779301"/>
            <a:ext cx="3669119" cy="3669119"/>
          </a:xfrm>
          <a:prstGeom prst="rect">
            <a:avLst/>
          </a:prstGeom>
        </p:spPr>
      </p:pic>
      <p:sp>
        <p:nvSpPr>
          <p:cNvPr id="7" name="Rectangle 6">
            <a:extLst>
              <a:ext uri="{FF2B5EF4-FFF2-40B4-BE49-F238E27FC236}">
                <a16:creationId xmlns:a16="http://schemas.microsoft.com/office/drawing/2014/main" id="{070AB4A0-4CDC-4641-AF4C-93D4B439EB2B}"/>
              </a:ext>
            </a:extLst>
          </p:cNvPr>
          <p:cNvSpPr/>
          <p:nvPr/>
        </p:nvSpPr>
        <p:spPr>
          <a:xfrm>
            <a:off x="1164478" y="4244528"/>
            <a:ext cx="2995757" cy="369332"/>
          </a:xfrm>
          <a:prstGeom prst="rect">
            <a:avLst/>
          </a:prstGeom>
        </p:spPr>
        <p:txBody>
          <a:bodyPr wrap="none">
            <a:spAutoFit/>
          </a:bodyPr>
          <a:lstStyle/>
          <a:p>
            <a:r>
              <a:rPr lang="en-US" i="1">
                <a:solidFill>
                  <a:srgbClr val="000000"/>
                </a:solidFill>
                <a:latin typeface="Open Sans"/>
              </a:rPr>
              <a:t>User Experience Honeycomb</a:t>
            </a:r>
            <a:endParaRPr lang="en-US"/>
          </a:p>
        </p:txBody>
      </p:sp>
    </p:spTree>
    <p:extLst>
      <p:ext uri="{BB962C8B-B14F-4D97-AF65-F5344CB8AC3E}">
        <p14:creationId xmlns:p14="http://schemas.microsoft.com/office/powerpoint/2010/main" val="3390895955"/>
      </p:ext>
    </p:extLst>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10"/>
          <p:cNvSpPr/>
          <p:nvPr/>
        </p:nvSpPr>
        <p:spPr>
          <a:xfrm>
            <a:off x="703265" y="6248400"/>
            <a:ext cx="18986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169" name="Google Shape;169;p10"/>
          <p:cNvSpPr/>
          <p:nvPr/>
        </p:nvSpPr>
        <p:spPr>
          <a:xfrm>
            <a:off x="3165477" y="6248400"/>
            <a:ext cx="28130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170" name="Google Shape;170;p10"/>
          <p:cNvSpPr/>
          <p:nvPr/>
        </p:nvSpPr>
        <p:spPr>
          <a:xfrm>
            <a:off x="703265" y="6248400"/>
            <a:ext cx="18986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171" name="Google Shape;171;p10"/>
          <p:cNvSpPr/>
          <p:nvPr/>
        </p:nvSpPr>
        <p:spPr>
          <a:xfrm>
            <a:off x="3165477" y="6248400"/>
            <a:ext cx="28130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172" name="Google Shape;172;p10"/>
          <p:cNvSpPr txBox="1">
            <a:spLocks noGrp="1"/>
          </p:cNvSpPr>
          <p:nvPr>
            <p:ph type="title"/>
          </p:nvPr>
        </p:nvSpPr>
        <p:spPr/>
        <p:txBody>
          <a:bodyPr/>
          <a:lstStyle/>
          <a:p>
            <a:pPr lvl="0"/>
            <a:r>
              <a:rPr lang="en-US"/>
              <a:t>Hear Phase</a:t>
            </a:r>
          </a:p>
        </p:txBody>
      </p:sp>
      <p:sp>
        <p:nvSpPr>
          <p:cNvPr id="173" name="Google Shape;173;p10"/>
          <p:cNvSpPr txBox="1">
            <a:spLocks noGrp="1"/>
          </p:cNvSpPr>
          <p:nvPr>
            <p:ph idx="1"/>
          </p:nvPr>
        </p:nvSpPr>
        <p:spPr/>
        <p:txBody>
          <a:bodyPr/>
          <a:lstStyle/>
          <a:p>
            <a:pPr marL="0" indent="0">
              <a:buNone/>
            </a:pPr>
            <a:r>
              <a:rPr lang="en-US">
                <a:sym typeface="Calibri"/>
              </a:rPr>
              <a:t>Requirements can be established in two ways:</a:t>
            </a:r>
            <a:endParaRPr lang="en-US"/>
          </a:p>
          <a:p>
            <a:r>
              <a:rPr lang="en-US">
                <a:sym typeface="Calibri"/>
              </a:rPr>
              <a:t>User research </a:t>
            </a:r>
            <a:endParaRPr lang="en-US"/>
          </a:p>
          <a:p>
            <a:pPr lvl="1"/>
            <a:r>
              <a:rPr lang="en-US">
                <a:sym typeface="Calibri"/>
              </a:rPr>
              <a:t>Collect data and extract themes from an affinity diagram</a:t>
            </a:r>
            <a:endParaRPr lang="en-US"/>
          </a:p>
          <a:p>
            <a:r>
              <a:rPr lang="en-US">
                <a:sym typeface="Calibri"/>
              </a:rPr>
              <a:t>Review literature</a:t>
            </a:r>
            <a:endParaRPr lang="en-US"/>
          </a:p>
          <a:p>
            <a:pPr lvl="1"/>
            <a:r>
              <a:rPr lang="en-US">
                <a:sym typeface="Calibri"/>
              </a:rPr>
              <a:t>Prior work that have studied relevant topics and user types</a:t>
            </a:r>
          </a:p>
        </p:txBody>
      </p:sp>
      <p:sp>
        <p:nvSpPr>
          <p:cNvPr id="2" name="Slide Number Placeholder 1">
            <a:extLst>
              <a:ext uri="{FF2B5EF4-FFF2-40B4-BE49-F238E27FC236}">
                <a16:creationId xmlns:a16="http://schemas.microsoft.com/office/drawing/2014/main" id="{907FBADA-26B0-449A-B0A5-70F83EB582D5}"/>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20</a:t>
            </a:fld>
            <a:endParaRPr lang="en-US"/>
          </a:p>
        </p:txBody>
      </p:sp>
      <p:sp>
        <p:nvSpPr>
          <p:cNvPr id="174" name="Google Shape;174;p10"/>
          <p:cNvSpPr txBox="1"/>
          <p:nvPr/>
        </p:nvSpPr>
        <p:spPr>
          <a:xfrm>
            <a:off x="1462090" y="1355727"/>
            <a:ext cx="184731" cy="338514"/>
          </a:xfrm>
          <a:prstGeom prst="rect">
            <a:avLst/>
          </a:prstGeom>
          <a:noFill/>
          <a:ln>
            <a:noFill/>
          </a:ln>
        </p:spPr>
        <p:txBody>
          <a:bodyPr spcFirstLastPara="1" wrap="square" lIns="91425" tIns="45700" rIns="91425" bIns="45700" anchor="t" anchorCtr="0">
            <a:spAutoFit/>
          </a:bodyPr>
          <a:lstStyle/>
          <a:p>
            <a:pPr>
              <a:spcBef>
                <a:spcPts val="0"/>
              </a:spcBef>
              <a:spcAft>
                <a:spcPts val="0"/>
              </a:spcAft>
            </a:pPr>
            <a:endParaRPr sz="1600" b="1">
              <a:solidFill>
                <a:schemeClr val="dk1"/>
              </a:solidFill>
              <a:latin typeface="Arial"/>
              <a:ea typeface="Arial"/>
              <a:cs typeface="Arial"/>
              <a:sym typeface="Arial"/>
            </a:endParaRPr>
          </a:p>
        </p:txBody>
      </p:sp>
    </p:spTree>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1" name="Google Shape;181;p11"/>
          <p:cNvSpPr/>
          <p:nvPr/>
        </p:nvSpPr>
        <p:spPr>
          <a:xfrm>
            <a:off x="3165477" y="6248400"/>
            <a:ext cx="28130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183" name="Google Shape;183;p11"/>
          <p:cNvSpPr/>
          <p:nvPr/>
        </p:nvSpPr>
        <p:spPr>
          <a:xfrm>
            <a:off x="3165477" y="6248400"/>
            <a:ext cx="28130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184" name="Google Shape;184;p11"/>
          <p:cNvSpPr txBox="1">
            <a:spLocks noGrp="1"/>
          </p:cNvSpPr>
          <p:nvPr>
            <p:ph type="title"/>
          </p:nvPr>
        </p:nvSpPr>
        <p:spPr/>
        <p:txBody>
          <a:bodyPr/>
          <a:lstStyle/>
          <a:p>
            <a:pPr lvl="0"/>
            <a:r>
              <a:rPr lang="en-US"/>
              <a:t>Establishing requirements </a:t>
            </a:r>
          </a:p>
        </p:txBody>
      </p:sp>
      <p:sp>
        <p:nvSpPr>
          <p:cNvPr id="185" name="Google Shape;185;p11"/>
          <p:cNvSpPr txBox="1">
            <a:spLocks noGrp="1"/>
          </p:cNvSpPr>
          <p:nvPr>
            <p:ph idx="1"/>
          </p:nvPr>
        </p:nvSpPr>
        <p:spPr/>
        <p:txBody>
          <a:bodyPr/>
          <a:lstStyle/>
          <a:p>
            <a:r>
              <a:rPr lang="en-US">
                <a:sym typeface="Calibri"/>
              </a:rPr>
              <a:t>Irrespective of method, requirements must:</a:t>
            </a:r>
            <a:endParaRPr lang="en-US"/>
          </a:p>
          <a:p>
            <a:pPr lvl="1"/>
            <a:r>
              <a:rPr lang="en-US">
                <a:sym typeface="Calibri"/>
              </a:rPr>
              <a:t>Arise from an understanding of users</a:t>
            </a:r>
            <a:endParaRPr lang="en-US"/>
          </a:p>
          <a:p>
            <a:pPr lvl="1"/>
            <a:r>
              <a:rPr lang="en-US">
                <a:sym typeface="Calibri"/>
              </a:rPr>
              <a:t>Be able to be justified &amp; related to data</a:t>
            </a:r>
            <a:endParaRPr lang="en-US"/>
          </a:p>
        </p:txBody>
      </p:sp>
      <p:sp>
        <p:nvSpPr>
          <p:cNvPr id="2" name="Slide Number Placeholder 1">
            <a:extLst>
              <a:ext uri="{FF2B5EF4-FFF2-40B4-BE49-F238E27FC236}">
                <a16:creationId xmlns:a16="http://schemas.microsoft.com/office/drawing/2014/main" id="{07F085CE-F0EE-4B71-A186-AA1AE0B4C52B}"/>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21</a:t>
            </a:fld>
            <a:endParaRPr lang="en-US"/>
          </a:p>
        </p:txBody>
      </p:sp>
      <p:sp>
        <p:nvSpPr>
          <p:cNvPr id="186" name="Google Shape;186;p11"/>
          <p:cNvSpPr txBox="1"/>
          <p:nvPr/>
        </p:nvSpPr>
        <p:spPr>
          <a:xfrm>
            <a:off x="1462090" y="1355727"/>
            <a:ext cx="184731" cy="338514"/>
          </a:xfrm>
          <a:prstGeom prst="rect">
            <a:avLst/>
          </a:prstGeom>
          <a:noFill/>
          <a:ln>
            <a:noFill/>
          </a:ln>
        </p:spPr>
        <p:txBody>
          <a:bodyPr spcFirstLastPara="1" wrap="square" lIns="91425" tIns="45700" rIns="91425" bIns="45700" anchor="t" anchorCtr="0">
            <a:spAutoFit/>
          </a:bodyPr>
          <a:lstStyle/>
          <a:p>
            <a:pPr>
              <a:spcBef>
                <a:spcPts val="0"/>
              </a:spcBef>
              <a:spcAft>
                <a:spcPts val="0"/>
              </a:spcAft>
            </a:pPr>
            <a:endParaRPr sz="1600" b="1">
              <a:solidFill>
                <a:schemeClr val="dk1"/>
              </a:solidFill>
              <a:latin typeface="Arial"/>
              <a:ea typeface="Arial"/>
              <a:cs typeface="Arial"/>
              <a:sym typeface="Arial"/>
            </a:endParaRPr>
          </a:p>
        </p:txBody>
      </p:sp>
    </p:spTree>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12"/>
          <p:cNvSpPr/>
          <p:nvPr/>
        </p:nvSpPr>
        <p:spPr>
          <a:xfrm>
            <a:off x="703265" y="6248400"/>
            <a:ext cx="18986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193" name="Google Shape;193;p12"/>
          <p:cNvSpPr/>
          <p:nvPr/>
        </p:nvSpPr>
        <p:spPr>
          <a:xfrm>
            <a:off x="3165477" y="6248400"/>
            <a:ext cx="28130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194" name="Google Shape;194;p12"/>
          <p:cNvSpPr/>
          <p:nvPr/>
        </p:nvSpPr>
        <p:spPr>
          <a:xfrm>
            <a:off x="703265" y="6248400"/>
            <a:ext cx="18986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195" name="Google Shape;195;p12"/>
          <p:cNvSpPr/>
          <p:nvPr/>
        </p:nvSpPr>
        <p:spPr>
          <a:xfrm>
            <a:off x="3165477" y="6248400"/>
            <a:ext cx="28130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196" name="Google Shape;196;p12"/>
          <p:cNvSpPr txBox="1">
            <a:spLocks noGrp="1"/>
          </p:cNvSpPr>
          <p:nvPr>
            <p:ph type="title"/>
          </p:nvPr>
        </p:nvSpPr>
        <p:spPr/>
        <p:txBody>
          <a:bodyPr/>
          <a:lstStyle/>
          <a:p>
            <a:pPr lvl="0"/>
            <a:r>
              <a:rPr lang="en-US"/>
              <a:t>Moving towards design</a:t>
            </a:r>
          </a:p>
        </p:txBody>
      </p:sp>
      <p:sp>
        <p:nvSpPr>
          <p:cNvPr id="197" name="Google Shape;197;p12"/>
          <p:cNvSpPr txBox="1">
            <a:spLocks noGrp="1"/>
          </p:cNvSpPr>
          <p:nvPr>
            <p:ph idx="1"/>
          </p:nvPr>
        </p:nvSpPr>
        <p:spPr/>
        <p:txBody>
          <a:bodyPr/>
          <a:lstStyle/>
          <a:p>
            <a:pPr lvl="0"/>
            <a:r>
              <a:rPr lang="en-US">
                <a:sym typeface="Calibri"/>
              </a:rPr>
              <a:t>User needs</a:t>
            </a:r>
            <a:endParaRPr lang="en-US"/>
          </a:p>
          <a:p>
            <a:pPr lvl="0"/>
            <a:r>
              <a:rPr lang="en-US">
                <a:sym typeface="Calibri"/>
              </a:rPr>
              <a:t>Personas</a:t>
            </a:r>
            <a:endParaRPr lang="en-US"/>
          </a:p>
          <a:p>
            <a:pPr lvl="0"/>
            <a:r>
              <a:rPr lang="en-US">
                <a:sym typeface="Calibri"/>
              </a:rPr>
              <a:t>Scenarios</a:t>
            </a:r>
            <a:endParaRPr lang="en-US"/>
          </a:p>
          <a:p>
            <a:pPr lvl="0"/>
            <a:r>
              <a:rPr lang="en-US">
                <a:sym typeface="Calibri"/>
              </a:rPr>
              <a:t>Storyboards</a:t>
            </a:r>
            <a:endParaRPr lang="en-US"/>
          </a:p>
          <a:p>
            <a:pPr lvl="0"/>
            <a:r>
              <a:rPr lang="en-US">
                <a:sym typeface="Calibri"/>
              </a:rPr>
              <a:t>Task flows</a:t>
            </a:r>
            <a:endParaRPr lang="en-US"/>
          </a:p>
          <a:p>
            <a:pPr marL="0" lvl="0" indent="0">
              <a:buNone/>
            </a:pPr>
            <a:endParaRPr lang="en-US">
              <a:sym typeface="Calibri"/>
            </a:endParaRPr>
          </a:p>
        </p:txBody>
      </p:sp>
      <p:sp>
        <p:nvSpPr>
          <p:cNvPr id="2" name="Slide Number Placeholder 1">
            <a:extLst>
              <a:ext uri="{FF2B5EF4-FFF2-40B4-BE49-F238E27FC236}">
                <a16:creationId xmlns:a16="http://schemas.microsoft.com/office/drawing/2014/main" id="{AB290CD4-09B0-46FB-8803-73F753473523}"/>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22</a:t>
            </a:fld>
            <a:endParaRPr lang="en-US"/>
          </a:p>
        </p:txBody>
      </p:sp>
      <p:sp>
        <p:nvSpPr>
          <p:cNvPr id="198" name="Google Shape;198;p12"/>
          <p:cNvSpPr txBox="1"/>
          <p:nvPr/>
        </p:nvSpPr>
        <p:spPr>
          <a:xfrm>
            <a:off x="1462090" y="1355727"/>
            <a:ext cx="184731" cy="338514"/>
          </a:xfrm>
          <a:prstGeom prst="rect">
            <a:avLst/>
          </a:prstGeom>
          <a:noFill/>
          <a:ln>
            <a:noFill/>
          </a:ln>
        </p:spPr>
        <p:txBody>
          <a:bodyPr spcFirstLastPara="1" wrap="square" lIns="91425" tIns="45700" rIns="91425" bIns="45700" anchor="t" anchorCtr="0">
            <a:spAutoFit/>
          </a:bodyPr>
          <a:lstStyle/>
          <a:p>
            <a:pPr>
              <a:spcBef>
                <a:spcPts val="0"/>
              </a:spcBef>
              <a:spcAft>
                <a:spcPts val="0"/>
              </a:spcAft>
            </a:pPr>
            <a:endParaRPr sz="1600" b="1">
              <a:solidFill>
                <a:schemeClr val="dk1"/>
              </a:solidFill>
              <a:latin typeface="Arial"/>
              <a:ea typeface="Arial"/>
              <a:cs typeface="Arial"/>
              <a:sym typeface="Arial"/>
            </a:endParaRPr>
          </a:p>
        </p:txBody>
      </p:sp>
    </p:spTree>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04"/>
        <p:cNvGrpSpPr/>
        <p:nvPr/>
      </p:nvGrpSpPr>
      <p:grpSpPr>
        <a:xfrm>
          <a:off x="0" y="0"/>
          <a:ext cx="0" cy="0"/>
          <a:chOff x="0" y="0"/>
          <a:chExt cx="0" cy="0"/>
        </a:xfrm>
      </p:grpSpPr>
      <p:sp>
        <p:nvSpPr>
          <p:cNvPr id="205" name="Google Shape;205;p13"/>
          <p:cNvSpPr txBox="1">
            <a:spLocks noGrp="1"/>
          </p:cNvSpPr>
          <p:nvPr>
            <p:ph type="title"/>
          </p:nvPr>
        </p:nvSpPr>
        <p:spPr/>
        <p:txBody>
          <a:bodyPr>
            <a:normAutofit/>
          </a:bodyPr>
          <a:lstStyle/>
          <a:p>
            <a:pPr lvl="0"/>
            <a:r>
              <a:rPr lang="en-US">
                <a:sym typeface="Arial"/>
              </a:rPr>
              <a:t>Personas</a:t>
            </a:r>
            <a:endParaRPr lang="en-US"/>
          </a:p>
        </p:txBody>
      </p:sp>
      <p:sp>
        <p:nvSpPr>
          <p:cNvPr id="207" name="Google Shape;207;p13"/>
          <p:cNvSpPr txBox="1">
            <a:spLocks noGrp="1"/>
          </p:cNvSpPr>
          <p:nvPr>
            <p:ph idx="1"/>
          </p:nvPr>
        </p:nvSpPr>
        <p:spPr/>
        <p:txBody>
          <a:bodyPr/>
          <a:lstStyle/>
          <a:p>
            <a:pPr lvl="0"/>
            <a:r>
              <a:rPr lang="en-US"/>
              <a:t>Personas are </a:t>
            </a:r>
            <a:r>
              <a:rPr lang="en-US" b="1" i="1"/>
              <a:t>“rich descriptions of typical users of the product under development that the designers can focus on and design the product for</a:t>
            </a:r>
            <a:r>
              <a:rPr lang="en-US"/>
              <a:t>” (IDRSP, Ch.10, p.360).</a:t>
            </a:r>
          </a:p>
          <a:p>
            <a:pPr lvl="0"/>
            <a:r>
              <a:rPr lang="en-US"/>
              <a:t>Personas are fictional users whose goals and characteristics represent the needs of a larger group of users. </a:t>
            </a:r>
          </a:p>
          <a:p>
            <a:pPr lvl="0"/>
            <a:r>
              <a:rPr lang="en-US"/>
              <a:t>Each personas pepresent a group of users with similar characteristics that you’ve learned about through your research.</a:t>
            </a:r>
          </a:p>
          <a:p>
            <a:pPr lvl="0"/>
            <a:endParaRPr lang="en-US"/>
          </a:p>
          <a:p>
            <a:pPr lvl="0"/>
            <a:endParaRPr lang="en-US"/>
          </a:p>
        </p:txBody>
      </p:sp>
      <p:sp>
        <p:nvSpPr>
          <p:cNvPr id="206" name="Google Shape;206;p13"/>
          <p:cNvSpPr txBox="1">
            <a:spLocks noGrp="1"/>
          </p:cNvSpPr>
          <p:nvPr>
            <p:ph type="sldNum" sz="quarter" idx="12"/>
          </p:nvPr>
        </p:nvSpPr>
        <p:spPr/>
        <p:txBody>
          <a:bodyPr/>
          <a:lstStyle/>
          <a:p>
            <a:pPr lvl="0"/>
            <a:fld id="{00000000-1234-1234-1234-123412341234}" type="slidenum">
              <a:rPr lang="en-US" smtClean="0"/>
              <a:pPr lvl="0"/>
              <a:t>23</a:t>
            </a:fld>
            <a:endParaRPr lang="en-US"/>
          </a:p>
        </p:txBody>
      </p:sp>
    </p:spTree>
  </p:cSld>
  <p:clrMapOvr>
    <a:overrideClrMapping bg1="lt1" tx1="dk1" bg2="lt2" tx2="dk2" accent1="accent1" accent2="accent2" accent3="accent3" accent4="accent4" accent5="accent5" accent6="accent6" hlink="hlink" folHlink="folHlink"/>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9"/>
          <p:cNvSpPr txBox="1">
            <a:spLocks noGrp="1"/>
          </p:cNvSpPr>
          <p:nvPr>
            <p:ph type="title"/>
          </p:nvPr>
        </p:nvSpPr>
        <p:spPr/>
        <p:txBody>
          <a:bodyPr>
            <a:normAutofit/>
          </a:bodyPr>
          <a:lstStyle/>
          <a:p>
            <a:pPr lvl="0"/>
            <a:r>
              <a:rPr lang="en-US"/>
              <a:t>Creating a persona</a:t>
            </a:r>
          </a:p>
        </p:txBody>
      </p:sp>
      <p:sp>
        <p:nvSpPr>
          <p:cNvPr id="195" name="Google Shape;195;p9"/>
          <p:cNvSpPr txBox="1">
            <a:spLocks noGrp="1"/>
          </p:cNvSpPr>
          <p:nvPr>
            <p:ph idx="1"/>
          </p:nvPr>
        </p:nvSpPr>
        <p:spPr/>
        <p:txBody>
          <a:bodyPr>
            <a:normAutofit fontScale="92500" lnSpcReduction="20000"/>
          </a:bodyPr>
          <a:lstStyle/>
          <a:p>
            <a:pPr lvl="0"/>
            <a:r>
              <a:rPr lang="en-US"/>
              <a:t>Give the persona a name:</a:t>
            </a:r>
          </a:p>
          <a:p>
            <a:pPr lvl="1"/>
            <a:r>
              <a:rPr lang="en-US"/>
              <a:t>Choose whatever name you like, but make it real so the person feels real. The name can also be labeled by behavioral segment. Example: “Sam the Searcher”. </a:t>
            </a:r>
          </a:p>
          <a:p>
            <a:pPr lvl="0"/>
            <a:r>
              <a:rPr lang="en-US"/>
              <a:t>Identify the job, role, and company - Surveys can be very helpful for capturing this data. </a:t>
            </a:r>
          </a:p>
          <a:p>
            <a:pPr lvl="1"/>
            <a:r>
              <a:rPr lang="en-US"/>
              <a:t>For example: a large percentage of users are small business owners ⇒ create a specific “SMB” persona </a:t>
            </a:r>
          </a:p>
          <a:p>
            <a:pPr lvl="0"/>
            <a:r>
              <a:rPr lang="en-US"/>
              <a:t>Include vivid information </a:t>
            </a:r>
          </a:p>
          <a:p>
            <a:pPr lvl="1"/>
            <a:r>
              <a:rPr lang="en-US"/>
              <a:t>Age, gender, and device usage are important, </a:t>
            </a:r>
          </a:p>
          <a:p>
            <a:pPr lvl="1"/>
            <a:r>
              <a:rPr lang="en-US"/>
              <a:t>Also psychology. </a:t>
            </a:r>
          </a:p>
          <a:p>
            <a:pPr lvl="2"/>
            <a:r>
              <a:rPr lang="en-US"/>
              <a:t>What are their fears and aspirations? </a:t>
            </a:r>
          </a:p>
          <a:p>
            <a:pPr lvl="2"/>
            <a:r>
              <a:rPr lang="en-US"/>
              <a:t>use metrics tools for demographics and educated guesses for psychographics </a:t>
            </a:r>
          </a:p>
        </p:txBody>
      </p:sp>
      <p:sp>
        <p:nvSpPr>
          <p:cNvPr id="197" name="Google Shape;197;p9"/>
          <p:cNvSpPr txBox="1">
            <a:spLocks noGrp="1"/>
          </p:cNvSpPr>
          <p:nvPr>
            <p:ph type="sldNum" sz="quarter" idx="12"/>
          </p:nvPr>
        </p:nvSpPr>
        <p:spPr/>
        <p:txBody>
          <a:bodyPr/>
          <a:lstStyle/>
          <a:p>
            <a:pPr lvl="0"/>
            <a:fld id="{00000000-1234-1234-1234-123412341234}" type="slidenum">
              <a:rPr lang="en-US" smtClean="0"/>
              <a:pPr lvl="0"/>
              <a:t>24</a:t>
            </a:fld>
            <a:endParaRPr lang="en-US"/>
          </a:p>
        </p:txBody>
      </p:sp>
    </p:spTree>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B7D32-E694-418A-99E2-014774BF11C8}"/>
              </a:ext>
            </a:extLst>
          </p:cNvPr>
          <p:cNvSpPr>
            <a:spLocks noGrp="1"/>
          </p:cNvSpPr>
          <p:nvPr>
            <p:ph type="title"/>
          </p:nvPr>
        </p:nvSpPr>
        <p:spPr/>
        <p:txBody>
          <a:bodyPr/>
          <a:lstStyle/>
          <a:p>
            <a:r>
              <a:rPr lang="en-US"/>
              <a:t>Example Persona</a:t>
            </a:r>
          </a:p>
        </p:txBody>
      </p:sp>
      <p:pic>
        <p:nvPicPr>
          <p:cNvPr id="2050" name="Picture 2" descr="user persona profile">
            <a:extLst>
              <a:ext uri="{FF2B5EF4-FFF2-40B4-BE49-F238E27FC236}">
                <a16:creationId xmlns:a16="http://schemas.microsoft.com/office/drawing/2014/main" id="{5E6F82F3-1913-4CD4-8567-859D96F6543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711200" y="1370575"/>
            <a:ext cx="7638473" cy="5009565"/>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CF6EDC75-C7D8-49C1-B7F1-190B80714206}"/>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25</a:t>
            </a:fld>
            <a:endParaRPr lang="en-US"/>
          </a:p>
        </p:txBody>
      </p:sp>
    </p:spTree>
    <p:extLst>
      <p:ext uri="{BB962C8B-B14F-4D97-AF65-F5344CB8AC3E}">
        <p14:creationId xmlns:p14="http://schemas.microsoft.com/office/powerpoint/2010/main" val="3522331123"/>
      </p:ext>
    </p:extLst>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174FD-4729-4AC4-B3DD-5CF740D281CD}"/>
              </a:ext>
            </a:extLst>
          </p:cNvPr>
          <p:cNvSpPr>
            <a:spLocks noGrp="1"/>
          </p:cNvSpPr>
          <p:nvPr>
            <p:ph type="title"/>
          </p:nvPr>
        </p:nvSpPr>
        <p:spPr/>
        <p:txBody>
          <a:bodyPr/>
          <a:lstStyle/>
          <a:p>
            <a:r>
              <a:rPr lang="en-US"/>
              <a:t>Example Persona</a:t>
            </a:r>
          </a:p>
        </p:txBody>
      </p:sp>
      <p:sp>
        <p:nvSpPr>
          <p:cNvPr id="6" name="Slide Number Placeholder 5">
            <a:extLst>
              <a:ext uri="{FF2B5EF4-FFF2-40B4-BE49-F238E27FC236}">
                <a16:creationId xmlns:a16="http://schemas.microsoft.com/office/drawing/2014/main" id="{CF768004-BD1C-470B-81B1-6F37F03385EC}"/>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26</a:t>
            </a:fld>
            <a:endParaRPr lang="en-US"/>
          </a:p>
        </p:txBody>
      </p:sp>
      <p:pic>
        <p:nvPicPr>
          <p:cNvPr id="3" name="Google Shape;213;p14">
            <a:extLst>
              <a:ext uri="{FF2B5EF4-FFF2-40B4-BE49-F238E27FC236}">
                <a16:creationId xmlns:a16="http://schemas.microsoft.com/office/drawing/2014/main" id="{8EA442C0-6C23-47DE-9F6F-CAF25DE00232}"/>
              </a:ext>
            </a:extLst>
          </p:cNvPr>
          <p:cNvPicPr preferRelativeResize="0"/>
          <p:nvPr/>
        </p:nvPicPr>
        <p:blipFill rotWithShape="1">
          <a:blip r:embed="rId2">
            <a:alphaModFix/>
          </a:blip>
          <a:srcRect t="1" r="27272" b="47329"/>
          <a:stretch/>
        </p:blipFill>
        <p:spPr>
          <a:xfrm>
            <a:off x="144901" y="1430803"/>
            <a:ext cx="3638551" cy="4667251"/>
          </a:xfrm>
          <a:prstGeom prst="rect">
            <a:avLst/>
          </a:prstGeom>
          <a:noFill/>
          <a:ln>
            <a:noFill/>
          </a:ln>
        </p:spPr>
      </p:pic>
      <p:pic>
        <p:nvPicPr>
          <p:cNvPr id="4" name="Google Shape;214;p14">
            <a:extLst>
              <a:ext uri="{FF2B5EF4-FFF2-40B4-BE49-F238E27FC236}">
                <a16:creationId xmlns:a16="http://schemas.microsoft.com/office/drawing/2014/main" id="{D5E0E238-D452-4B9A-A557-C01F06517690}"/>
              </a:ext>
            </a:extLst>
          </p:cNvPr>
          <p:cNvPicPr preferRelativeResize="0"/>
          <p:nvPr/>
        </p:nvPicPr>
        <p:blipFill rotWithShape="1">
          <a:blip r:embed="rId2">
            <a:alphaModFix/>
          </a:blip>
          <a:srcRect t="54077" r="2616"/>
          <a:stretch/>
        </p:blipFill>
        <p:spPr>
          <a:xfrm>
            <a:off x="3714749" y="1430797"/>
            <a:ext cx="5429251" cy="4667250"/>
          </a:xfrm>
          <a:prstGeom prst="rect">
            <a:avLst/>
          </a:prstGeom>
          <a:noFill/>
          <a:ln>
            <a:noFill/>
          </a:ln>
        </p:spPr>
      </p:pic>
      <p:sp>
        <p:nvSpPr>
          <p:cNvPr id="5" name="Google Shape;215;p14">
            <a:extLst>
              <a:ext uri="{FF2B5EF4-FFF2-40B4-BE49-F238E27FC236}">
                <a16:creationId xmlns:a16="http://schemas.microsoft.com/office/drawing/2014/main" id="{514A4277-8C6F-4A40-ABF3-CB4BD5D07000}"/>
              </a:ext>
            </a:extLst>
          </p:cNvPr>
          <p:cNvSpPr/>
          <p:nvPr/>
        </p:nvSpPr>
        <p:spPr>
          <a:xfrm>
            <a:off x="2952250" y="6144188"/>
            <a:ext cx="4495297" cy="646290"/>
          </a:xfrm>
          <a:prstGeom prst="rect">
            <a:avLst/>
          </a:prstGeom>
          <a:noFill/>
          <a:ln>
            <a:noFill/>
          </a:ln>
        </p:spPr>
        <p:txBody>
          <a:bodyPr spcFirstLastPara="1" wrap="square" lIns="91425" tIns="45700" rIns="91425" bIns="45700" anchor="t" anchorCtr="0">
            <a:spAutoFit/>
          </a:bodyPr>
          <a:lstStyle/>
          <a:p>
            <a:pPr>
              <a:spcBef>
                <a:spcPts val="0"/>
              </a:spcBef>
              <a:spcAft>
                <a:spcPts val="0"/>
              </a:spcAft>
            </a:pPr>
            <a:r>
              <a:rPr lang="en-US" u="sng">
                <a:solidFill>
                  <a:schemeClr val="dk1"/>
                </a:solidFill>
                <a:latin typeface="Trebuchet MS"/>
                <a:ea typeface="Trebuchet MS"/>
                <a:cs typeface="Trebuchet MS"/>
                <a:sym typeface="Trebuchet MS"/>
                <a:hlinkClick r:id="rId3">
                  <a:extLst>
                    <a:ext uri="{A12FA001-AC4F-418D-AE19-62706E023703}">
                      <ahyp:hlinkClr xmlns:ahyp="http://schemas.microsoft.com/office/drawing/2018/hyperlinkcolor" val="tx"/>
                    </a:ext>
                  </a:extLst>
                </a:hlinkClick>
              </a:rPr>
              <a:t>https://www.usability.gov/how-to-and-tools/methods/personas.html</a:t>
            </a:r>
            <a:r>
              <a:rPr lang="en-US">
                <a:solidFill>
                  <a:schemeClr val="dk1"/>
                </a:solidFill>
                <a:latin typeface="Trebuchet MS"/>
                <a:ea typeface="Trebuchet MS"/>
                <a:cs typeface="Trebuchet MS"/>
                <a:sym typeface="Trebuchet MS"/>
              </a:rPr>
              <a:t> </a:t>
            </a:r>
            <a:endParaRPr/>
          </a:p>
        </p:txBody>
      </p:sp>
    </p:spTree>
    <p:extLst>
      <p:ext uri="{BB962C8B-B14F-4D97-AF65-F5344CB8AC3E}">
        <p14:creationId xmlns:p14="http://schemas.microsoft.com/office/powerpoint/2010/main" val="3677605426"/>
      </p:ext>
    </p:extLst>
  </p:cSld>
  <p:clrMapOvr>
    <a:masterClrMapping/>
  </p:clrMapOvr>
  <p:transition>
    <p:dissolv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15"/>
          <p:cNvSpPr txBox="1">
            <a:spLocks noGrp="1"/>
          </p:cNvSpPr>
          <p:nvPr>
            <p:ph type="title"/>
          </p:nvPr>
        </p:nvSpPr>
        <p:spPr>
          <a:xfrm>
            <a:off x="457200" y="409575"/>
            <a:ext cx="8229600" cy="962025"/>
          </a:xfrm>
        </p:spPr>
        <p:txBody>
          <a:bodyPr>
            <a:normAutofit/>
          </a:bodyPr>
          <a:lstStyle/>
          <a:p>
            <a:pPr lvl="0"/>
            <a:r>
              <a:rPr lang="en-US">
                <a:sym typeface="Arial"/>
              </a:rPr>
              <a:t>Scenarios (</a:t>
            </a:r>
            <a:r>
              <a:rPr lang="vi-VN"/>
              <a:t>Kịch bản</a:t>
            </a:r>
            <a:r>
              <a:rPr lang="en-US"/>
              <a:t>)</a:t>
            </a:r>
            <a:endParaRPr lang="en-US">
              <a:sym typeface="Arial"/>
            </a:endParaRPr>
          </a:p>
        </p:txBody>
      </p:sp>
      <p:sp>
        <p:nvSpPr>
          <p:cNvPr id="222" name="Google Shape;222;p15"/>
          <p:cNvSpPr txBox="1">
            <a:spLocks noGrp="1"/>
          </p:cNvSpPr>
          <p:nvPr>
            <p:ph idx="1"/>
          </p:nvPr>
        </p:nvSpPr>
        <p:spPr>
          <a:xfrm>
            <a:off x="457200" y="1524000"/>
            <a:ext cx="8229600" cy="4800600"/>
          </a:xfrm>
        </p:spPr>
        <p:txBody>
          <a:bodyPr>
            <a:normAutofit fontScale="92500" lnSpcReduction="10000"/>
          </a:bodyPr>
          <a:lstStyle/>
          <a:p>
            <a:pPr lvl="0"/>
            <a:r>
              <a:rPr lang="en-US"/>
              <a:t>Scenarios – a written story explaining how a user will use a product to achieve a goal.</a:t>
            </a:r>
          </a:p>
          <a:p>
            <a:pPr lvl="0"/>
            <a:r>
              <a:rPr lang="en-US"/>
              <a:t>Thought exercises where you </a:t>
            </a:r>
            <a:r>
              <a:rPr lang="en-US">
                <a:solidFill>
                  <a:srgbClr val="0000CC"/>
                </a:solidFill>
              </a:rPr>
              <a:t>map out the actions </a:t>
            </a:r>
            <a:r>
              <a:rPr lang="en-US"/>
              <a:t>of each persona from the first point of interaction with your website to when they complete a goal.</a:t>
            </a:r>
          </a:p>
          <a:p>
            <a:pPr lvl="0"/>
            <a:r>
              <a:rPr lang="en-US"/>
              <a:t>Focus on key activities:</a:t>
            </a:r>
          </a:p>
          <a:p>
            <a:pPr lvl="1"/>
            <a:r>
              <a:rPr lang="en-US"/>
              <a:t>What are people trying to achieve?</a:t>
            </a:r>
          </a:p>
          <a:p>
            <a:pPr lvl="1"/>
            <a:r>
              <a:rPr lang="en-US"/>
              <a:t>Why are they trying to achieve it?</a:t>
            </a:r>
          </a:p>
          <a:p>
            <a:pPr lvl="1"/>
            <a:r>
              <a:rPr lang="en-US"/>
              <a:t>How are they going about it?</a:t>
            </a:r>
          </a:p>
          <a:p>
            <a:r>
              <a:rPr lang="en-US"/>
              <a:t>They can take many forms, including written narratives, visual storyboards, comic strips or even videos, …</a:t>
            </a:r>
          </a:p>
        </p:txBody>
      </p:sp>
      <p:sp>
        <p:nvSpPr>
          <p:cNvPr id="221" name="Google Shape;221;p15"/>
          <p:cNvSpPr txBox="1">
            <a:spLocks noGrp="1"/>
          </p:cNvSpPr>
          <p:nvPr>
            <p:ph type="sldNum" sz="quarter" idx="12"/>
          </p:nvPr>
        </p:nvSpPr>
        <p:spPr>
          <a:xfrm>
            <a:off x="6553200" y="6324600"/>
            <a:ext cx="2133600" cy="320675"/>
          </a:xfrm>
        </p:spPr>
        <p:txBody>
          <a:bodyPr/>
          <a:lstStyle/>
          <a:p>
            <a:pPr lvl="0"/>
            <a:fld id="{00000000-1234-1234-1234-123412341234}" type="slidenum">
              <a:rPr lang="en-US" smtClean="0"/>
              <a:pPr lvl="0"/>
              <a:t>27</a:t>
            </a:fld>
            <a:endParaRPr lang="en-US"/>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2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2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2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18"/>
          <p:cNvSpPr txBox="1">
            <a:spLocks noGrp="1"/>
          </p:cNvSpPr>
          <p:nvPr>
            <p:ph type="title"/>
          </p:nvPr>
        </p:nvSpPr>
        <p:spPr/>
        <p:txBody>
          <a:bodyPr>
            <a:normAutofit/>
          </a:bodyPr>
          <a:lstStyle/>
          <a:p>
            <a:pPr lvl="0"/>
            <a:r>
              <a:rPr lang="en-US"/>
              <a:t>Tips for creating user scenarios</a:t>
            </a:r>
          </a:p>
        </p:txBody>
      </p:sp>
      <p:sp>
        <p:nvSpPr>
          <p:cNvPr id="277" name="Google Shape;277;p18"/>
          <p:cNvSpPr txBox="1">
            <a:spLocks noGrp="1"/>
          </p:cNvSpPr>
          <p:nvPr>
            <p:ph idx="1"/>
          </p:nvPr>
        </p:nvSpPr>
        <p:spPr/>
        <p:txBody>
          <a:bodyPr>
            <a:normAutofit fontScale="92500" lnSpcReduction="10000"/>
          </a:bodyPr>
          <a:lstStyle/>
          <a:p>
            <a:r>
              <a:rPr lang="en-US"/>
              <a:t>Create realistic goals for your personas</a:t>
            </a:r>
          </a:p>
          <a:p>
            <a:r>
              <a:rPr lang="en-US"/>
              <a:t>There are three main categories: </a:t>
            </a:r>
          </a:p>
          <a:p>
            <a:pPr lvl="1"/>
            <a:r>
              <a:rPr lang="en-US"/>
              <a:t>goal-based scenarios, </a:t>
            </a:r>
          </a:p>
          <a:p>
            <a:pPr lvl="1"/>
            <a:r>
              <a:rPr lang="en-US"/>
              <a:t>elaborated scenarios, </a:t>
            </a:r>
          </a:p>
          <a:p>
            <a:pPr lvl="1"/>
            <a:r>
              <a:rPr lang="en-US"/>
              <a:t>full task scenarios.</a:t>
            </a:r>
          </a:p>
          <a:p>
            <a:r>
              <a:rPr lang="en-US"/>
              <a:t>Starts with a </a:t>
            </a:r>
            <a:r>
              <a:rPr lang="en-US" b="1">
                <a:solidFill>
                  <a:srgbClr val="0000CC"/>
                </a:solidFill>
              </a:rPr>
              <a:t>user story</a:t>
            </a:r>
            <a:r>
              <a:rPr lang="en-US"/>
              <a:t>, structured as: </a:t>
            </a:r>
          </a:p>
          <a:p>
            <a:pPr lvl="1"/>
            <a:r>
              <a:rPr lang="en-US"/>
              <a:t>“As a [role], [the persona] wants to [complete this action] so they can [fulfill this goal]”. </a:t>
            </a:r>
          </a:p>
          <a:p>
            <a:r>
              <a:rPr lang="en-US"/>
              <a:t>A user scenario will then expand upon user stories by including details about how your system could be interpreted, experienced, and used. </a:t>
            </a:r>
          </a:p>
        </p:txBody>
      </p:sp>
      <p:sp>
        <p:nvSpPr>
          <p:cNvPr id="279" name="Google Shape;279;p18"/>
          <p:cNvSpPr txBox="1">
            <a:spLocks noGrp="1"/>
          </p:cNvSpPr>
          <p:nvPr>
            <p:ph type="sldNum" sz="quarter" idx="12"/>
          </p:nvPr>
        </p:nvSpPr>
        <p:spPr/>
        <p:txBody>
          <a:bodyPr/>
          <a:lstStyle/>
          <a:p>
            <a:pPr lvl="0"/>
            <a:fld id="{00000000-1234-1234-1234-123412341234}" type="slidenum">
              <a:rPr lang="en-US" smtClean="0"/>
              <a:pPr lvl="0"/>
              <a:t>28</a:t>
            </a:fld>
            <a:endParaRPr lang="en-US"/>
          </a:p>
        </p:txBody>
      </p:sp>
    </p:spTree>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19"/>
          <p:cNvSpPr txBox="1">
            <a:spLocks noGrp="1"/>
          </p:cNvSpPr>
          <p:nvPr>
            <p:ph type="title"/>
          </p:nvPr>
        </p:nvSpPr>
        <p:spPr/>
        <p:txBody>
          <a:bodyPr/>
          <a:lstStyle/>
          <a:p>
            <a:pPr lvl="0"/>
            <a:r>
              <a:rPr lang="en-US" sz="4000"/>
              <a:t>When creating user scenarios, consider:</a:t>
            </a:r>
          </a:p>
        </p:txBody>
      </p:sp>
      <p:sp>
        <p:nvSpPr>
          <p:cNvPr id="286" name="Google Shape;286;p19"/>
          <p:cNvSpPr txBox="1">
            <a:spLocks noGrp="1"/>
          </p:cNvSpPr>
          <p:nvPr>
            <p:ph idx="1"/>
          </p:nvPr>
        </p:nvSpPr>
        <p:spPr>
          <a:xfrm>
            <a:off x="457200" y="1524000"/>
            <a:ext cx="8229600" cy="4924426"/>
          </a:xfrm>
        </p:spPr>
        <p:txBody>
          <a:bodyPr>
            <a:normAutofit fontScale="92500" lnSpcReduction="20000"/>
          </a:bodyPr>
          <a:lstStyle/>
          <a:p>
            <a:r>
              <a:rPr lang="en-US"/>
              <a:t>The persona’s </a:t>
            </a:r>
            <a:r>
              <a:rPr lang="en-US" b="1">
                <a:solidFill>
                  <a:srgbClr val="FF0000"/>
                </a:solidFill>
              </a:rPr>
              <a:t>environment</a:t>
            </a:r>
            <a:r>
              <a:rPr lang="en-US"/>
              <a:t> </a:t>
            </a:r>
          </a:p>
          <a:p>
            <a:pPr lvl="1"/>
            <a:r>
              <a:rPr lang="en-US" i="1">
                <a:solidFill>
                  <a:srgbClr val="FF0000"/>
                </a:solidFill>
              </a:rPr>
              <a:t>Where</a:t>
            </a:r>
            <a:r>
              <a:rPr lang="en-US"/>
              <a:t> are they </a:t>
            </a:r>
            <a:r>
              <a:rPr lang="en-US" i="1">
                <a:solidFill>
                  <a:srgbClr val="FF0000"/>
                </a:solidFill>
              </a:rPr>
              <a:t>when</a:t>
            </a:r>
            <a:r>
              <a:rPr lang="en-US"/>
              <a:t> they interact with your web site? </a:t>
            </a:r>
          </a:p>
          <a:p>
            <a:pPr lvl="1"/>
            <a:r>
              <a:rPr lang="en-US"/>
              <a:t>Are they at work? At a coﬀee shop? Or at home?</a:t>
            </a:r>
          </a:p>
          <a:p>
            <a:r>
              <a:rPr lang="en-US"/>
              <a:t>Any factors that impact the context of use </a:t>
            </a:r>
          </a:p>
          <a:p>
            <a:pPr lvl="1"/>
            <a:r>
              <a:rPr lang="en-US"/>
              <a:t>How fast and stable is their Internet connection? </a:t>
            </a:r>
          </a:p>
          <a:p>
            <a:pPr lvl="1"/>
            <a:r>
              <a:rPr lang="en-US"/>
              <a:t>How much time do they have? What distractions are there? </a:t>
            </a:r>
          </a:p>
          <a:p>
            <a:r>
              <a:rPr lang="en-US"/>
              <a:t>Triggering events &amp; goals </a:t>
            </a:r>
          </a:p>
          <a:p>
            <a:pPr lvl="1"/>
            <a:r>
              <a:rPr lang="en-US"/>
              <a:t>What specific goal motivates the persona to interact with the web site? What event triggered this scenario? </a:t>
            </a:r>
          </a:p>
          <a:p>
            <a:r>
              <a:rPr lang="en-US"/>
              <a:t>Persona behavior: Visualize the scene. </a:t>
            </a:r>
          </a:p>
          <a:p>
            <a:pPr lvl="1"/>
            <a:r>
              <a:rPr lang="en-US"/>
              <a:t>What considerations are most important in the persona’s mind? </a:t>
            </a:r>
          </a:p>
          <a:p>
            <a:pPr lvl="1"/>
            <a:r>
              <a:rPr lang="en-US"/>
              <a:t>What clues are they looking for in particular?</a:t>
            </a:r>
          </a:p>
        </p:txBody>
      </p:sp>
      <p:sp>
        <p:nvSpPr>
          <p:cNvPr id="288" name="Google Shape;288;p19"/>
          <p:cNvSpPr txBox="1">
            <a:spLocks noGrp="1"/>
          </p:cNvSpPr>
          <p:nvPr>
            <p:ph type="sldNum" sz="quarter" idx="12"/>
          </p:nvPr>
        </p:nvSpPr>
        <p:spPr/>
        <p:txBody>
          <a:bodyPr/>
          <a:lstStyle/>
          <a:p>
            <a:pPr lvl="0"/>
            <a:fld id="{00000000-1234-1234-1234-123412341234}" type="slidenum">
              <a:rPr lang="en-US" smtClean="0"/>
              <a:pPr lvl="0"/>
              <a:t>29</a:t>
            </a:fld>
            <a:endParaRPr lang="en-US"/>
          </a:p>
        </p:txBody>
      </p:sp>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95F6A-AA37-416C-941C-6DCEE47934F6}"/>
              </a:ext>
            </a:extLst>
          </p:cNvPr>
          <p:cNvSpPr>
            <a:spLocks noGrp="1"/>
          </p:cNvSpPr>
          <p:nvPr>
            <p:ph type="title"/>
          </p:nvPr>
        </p:nvSpPr>
        <p:spPr/>
        <p:txBody>
          <a:bodyPr/>
          <a:lstStyle/>
          <a:p>
            <a:r>
              <a:rPr lang="en-US"/>
              <a:t>Understand your users</a:t>
            </a:r>
          </a:p>
        </p:txBody>
      </p:sp>
      <p:sp>
        <p:nvSpPr>
          <p:cNvPr id="3" name="Content Placeholder 2">
            <a:extLst>
              <a:ext uri="{FF2B5EF4-FFF2-40B4-BE49-F238E27FC236}">
                <a16:creationId xmlns:a16="http://schemas.microsoft.com/office/drawing/2014/main" id="{037408B1-75E4-4601-906B-B56BCDF55FBF}"/>
              </a:ext>
            </a:extLst>
          </p:cNvPr>
          <p:cNvSpPr>
            <a:spLocks noGrp="1"/>
          </p:cNvSpPr>
          <p:nvPr>
            <p:ph idx="1"/>
          </p:nvPr>
        </p:nvSpPr>
        <p:spPr/>
        <p:txBody>
          <a:bodyPr/>
          <a:lstStyle/>
          <a:p>
            <a:r>
              <a:rPr lang="en-US"/>
              <a:t>When you start building a new digital product or plan a website redesign, you </a:t>
            </a:r>
            <a:r>
              <a:rPr lang="en-US" b="1">
                <a:solidFill>
                  <a:srgbClr val="0000CC"/>
                </a:solidFill>
              </a:rPr>
              <a:t>must understand your users</a:t>
            </a:r>
            <a:r>
              <a:rPr lang="en-US" b="1"/>
              <a:t> </a:t>
            </a:r>
            <a:r>
              <a:rPr lang="en-US"/>
              <a:t>first to fill all the сells of this honeycomb. Then, you need a plan.</a:t>
            </a:r>
          </a:p>
          <a:p>
            <a:r>
              <a:rPr lang="en-US"/>
              <a:t>UX design itself is the process of planning the future product, </a:t>
            </a:r>
          </a:p>
          <a:p>
            <a:r>
              <a:rPr lang="en-US"/>
              <a:t>UI design puts these ideas into the user interface. </a:t>
            </a:r>
          </a:p>
          <a:p>
            <a:r>
              <a:rPr lang="en-US"/>
              <a:t>UX design and UI design are often confused, or considered to be one and the same thing. </a:t>
            </a:r>
          </a:p>
        </p:txBody>
      </p:sp>
      <p:sp>
        <p:nvSpPr>
          <p:cNvPr id="4" name="Slide Number Placeholder 3">
            <a:extLst>
              <a:ext uri="{FF2B5EF4-FFF2-40B4-BE49-F238E27FC236}">
                <a16:creationId xmlns:a16="http://schemas.microsoft.com/office/drawing/2014/main" id="{0850140A-59F5-4EDE-A420-FDB721A5EBFF}"/>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3</a:t>
            </a:fld>
            <a:endParaRPr lang="en-US"/>
          </a:p>
        </p:txBody>
      </p:sp>
    </p:spTree>
    <p:extLst>
      <p:ext uri="{BB962C8B-B14F-4D97-AF65-F5344CB8AC3E}">
        <p14:creationId xmlns:p14="http://schemas.microsoft.com/office/powerpoint/2010/main" val="4104777158"/>
      </p:ext>
    </p:extLst>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20"/>
          <p:cNvSpPr txBox="1">
            <a:spLocks noGrp="1"/>
          </p:cNvSpPr>
          <p:nvPr>
            <p:ph type="title"/>
          </p:nvPr>
        </p:nvSpPr>
        <p:spPr/>
        <p:txBody>
          <a:bodyPr/>
          <a:lstStyle/>
          <a:p>
            <a:pPr lvl="0"/>
            <a:r>
              <a:rPr lang="en-US"/>
              <a:t>Real example of user scenario</a:t>
            </a:r>
          </a:p>
        </p:txBody>
      </p:sp>
      <p:sp>
        <p:nvSpPr>
          <p:cNvPr id="295" name="Google Shape;295;p20"/>
          <p:cNvSpPr txBox="1">
            <a:spLocks noGrp="1"/>
          </p:cNvSpPr>
          <p:nvPr>
            <p:ph idx="1"/>
          </p:nvPr>
        </p:nvSpPr>
        <p:spPr/>
        <p:txBody>
          <a:bodyPr>
            <a:normAutofit fontScale="85000" lnSpcReduction="10000"/>
          </a:bodyPr>
          <a:lstStyle/>
          <a:p>
            <a:pPr lvl="0"/>
            <a:r>
              <a:rPr lang="en-US"/>
              <a:t>The hypothetical user story could be that “As a local art event organizer, Harriet needs to find a great film for her December event so that the event sells out and her boss loves her” </a:t>
            </a:r>
          </a:p>
          <a:p>
            <a:r>
              <a:rPr lang="en-US"/>
              <a:t>The user scenario ﬂow chart, </a:t>
            </a:r>
          </a:p>
          <a:p>
            <a:pPr marL="357188" lvl="0" indent="0">
              <a:buNone/>
            </a:pPr>
            <a:r>
              <a:rPr lang="en-US"/>
              <a:t>Harriet makes her </a:t>
            </a:r>
            <a:r>
              <a:rPr lang="en-US">
                <a:solidFill>
                  <a:srgbClr val="FF0000"/>
                </a:solidFill>
              </a:rPr>
              <a:t>entry on the Homepage </a:t>
            </a:r>
            <a:r>
              <a:rPr lang="en-US"/>
              <a:t>and </a:t>
            </a:r>
            <a:r>
              <a:rPr lang="en-US">
                <a:solidFill>
                  <a:srgbClr val="FF0000"/>
                </a:solidFill>
              </a:rPr>
              <a:t>conducts a search</a:t>
            </a:r>
            <a:r>
              <a:rPr lang="en-US"/>
              <a:t>. After exploring some options, she </a:t>
            </a:r>
            <a:r>
              <a:rPr lang="en-US">
                <a:solidFill>
                  <a:srgbClr val="FF0000"/>
                </a:solidFill>
              </a:rPr>
              <a:t>finds a film </a:t>
            </a:r>
            <a:r>
              <a:rPr lang="en-US"/>
              <a:t>that interests her, but only after viewing a clip. She then reads some details about the film, including reviews from both LUX and other searchers, plus bookmarks the artist for later screenings. Finally she puts the film in her basket and hires the artist during checkout. She has successfully completed her goal of finding a film.</a:t>
            </a:r>
          </a:p>
        </p:txBody>
      </p:sp>
      <p:sp>
        <p:nvSpPr>
          <p:cNvPr id="297" name="Google Shape;297;p20"/>
          <p:cNvSpPr txBox="1">
            <a:spLocks noGrp="1"/>
          </p:cNvSpPr>
          <p:nvPr>
            <p:ph type="sldNum" sz="quarter" idx="12"/>
          </p:nvPr>
        </p:nvSpPr>
        <p:spPr/>
        <p:txBody>
          <a:bodyPr/>
          <a:lstStyle/>
          <a:p>
            <a:pPr lvl="0"/>
            <a:fld id="{00000000-1234-1234-1234-123412341234}" type="slidenum">
              <a:rPr lang="en-US" smtClean="0"/>
              <a:pPr lvl="0"/>
              <a:t>30</a:t>
            </a:fld>
            <a:endParaRPr lang="en-US"/>
          </a:p>
        </p:txBody>
      </p:sp>
    </p:spTree>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 name="Title 1">
            <a:extLst>
              <a:ext uri="{FF2B5EF4-FFF2-40B4-BE49-F238E27FC236}">
                <a16:creationId xmlns:a16="http://schemas.microsoft.com/office/drawing/2014/main" id="{B6DA1B83-39C8-49F1-A2C0-C4FBC72FCC50}"/>
              </a:ext>
            </a:extLst>
          </p:cNvPr>
          <p:cNvSpPr>
            <a:spLocks noGrp="1"/>
          </p:cNvSpPr>
          <p:nvPr>
            <p:ph type="title"/>
          </p:nvPr>
        </p:nvSpPr>
        <p:spPr/>
        <p:txBody>
          <a:bodyPr/>
          <a:lstStyle/>
          <a:p>
            <a:r>
              <a:rPr lang="en-US">
                <a:sym typeface="Arial"/>
              </a:rPr>
              <a:t>Example Scenario</a:t>
            </a:r>
            <a:endParaRPr lang="en-US"/>
          </a:p>
        </p:txBody>
      </p:sp>
      <p:pic>
        <p:nvPicPr>
          <p:cNvPr id="6" name="Content Placeholder 5">
            <a:extLst>
              <a:ext uri="{FF2B5EF4-FFF2-40B4-BE49-F238E27FC236}">
                <a16:creationId xmlns:a16="http://schemas.microsoft.com/office/drawing/2014/main" id="{937418D6-E9DB-6E11-1CAB-F6609E8933D7}"/>
              </a:ext>
            </a:extLst>
          </p:cNvPr>
          <p:cNvPicPr>
            <a:picLocks noGrp="1" noChangeAspect="1"/>
          </p:cNvPicPr>
          <p:nvPr>
            <p:ph idx="1"/>
          </p:nvPr>
        </p:nvPicPr>
        <p:blipFill>
          <a:blip r:embed="rId3"/>
          <a:stretch>
            <a:fillRect/>
          </a:stretch>
        </p:blipFill>
        <p:spPr>
          <a:xfrm>
            <a:off x="605458" y="1371600"/>
            <a:ext cx="7933084" cy="4953000"/>
          </a:xfrm>
          <a:prstGeom prst="rect">
            <a:avLst/>
          </a:prstGeom>
        </p:spPr>
      </p:pic>
      <p:sp>
        <p:nvSpPr>
          <p:cNvPr id="3" name="Slide Number Placeholder 2">
            <a:extLst>
              <a:ext uri="{FF2B5EF4-FFF2-40B4-BE49-F238E27FC236}">
                <a16:creationId xmlns:a16="http://schemas.microsoft.com/office/drawing/2014/main" id="{C7020248-7907-48AD-A632-34AAFCC18536}"/>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31</a:t>
            </a:fld>
            <a:endParaRPr lang="en-US"/>
          </a:p>
        </p:txBody>
      </p:sp>
    </p:spTree>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7"/>
          <p:cNvSpPr txBox="1">
            <a:spLocks noGrp="1"/>
          </p:cNvSpPr>
          <p:nvPr>
            <p:ph type="title"/>
          </p:nvPr>
        </p:nvSpPr>
        <p:spPr/>
        <p:txBody>
          <a:bodyPr>
            <a:normAutofit/>
          </a:bodyPr>
          <a:lstStyle/>
          <a:p>
            <a:pPr lvl="0"/>
            <a:r>
              <a:rPr lang="en-US">
                <a:sym typeface="Arial"/>
              </a:rPr>
              <a:t>Narrative Storyboard</a:t>
            </a:r>
            <a:endParaRPr lang="en-US"/>
          </a:p>
        </p:txBody>
      </p:sp>
      <p:pic>
        <p:nvPicPr>
          <p:cNvPr id="10" name="Google Shape;237;p17">
            <a:extLst>
              <a:ext uri="{FF2B5EF4-FFF2-40B4-BE49-F238E27FC236}">
                <a16:creationId xmlns:a16="http://schemas.microsoft.com/office/drawing/2014/main" id="{A6FE37A2-2770-4943-9909-70998B44A6AA}"/>
              </a:ext>
            </a:extLst>
          </p:cNvPr>
          <p:cNvPicPr preferRelativeResize="0">
            <a:picLocks noGrp="1"/>
          </p:cNvPicPr>
          <p:nvPr>
            <p:ph idx="1"/>
          </p:nvPr>
        </p:nvPicPr>
        <p:blipFill rotWithShape="1">
          <a:blip r:embed="rId3">
            <a:alphaModFix/>
          </a:blip>
          <a:srcRect/>
          <a:stretch/>
        </p:blipFill>
        <p:spPr>
          <a:xfrm>
            <a:off x="457200" y="1586338"/>
            <a:ext cx="8145379" cy="4058653"/>
          </a:xfrm>
          <a:prstGeom prst="rect">
            <a:avLst/>
          </a:prstGeom>
          <a:noFill/>
          <a:ln>
            <a:noFill/>
          </a:ln>
        </p:spPr>
      </p:pic>
      <p:sp>
        <p:nvSpPr>
          <p:cNvPr id="235" name="Google Shape;235;p17"/>
          <p:cNvSpPr txBox="1">
            <a:spLocks noGrp="1"/>
          </p:cNvSpPr>
          <p:nvPr>
            <p:ph type="sldNum" sz="quarter" idx="12"/>
          </p:nvPr>
        </p:nvSpPr>
        <p:spPr/>
        <p:txBody>
          <a:bodyPr/>
          <a:lstStyle/>
          <a:p>
            <a:pPr lvl="0"/>
            <a:fld id="{00000000-1234-1234-1234-123412341234}" type="slidenum">
              <a:rPr lang="en-US" smtClean="0"/>
              <a:pPr lvl="0"/>
              <a:t>32</a:t>
            </a:fld>
            <a:endParaRPr lang="en-US"/>
          </a:p>
        </p:txBody>
      </p:sp>
      <p:sp>
        <p:nvSpPr>
          <p:cNvPr id="236" name="Google Shape;236;p17"/>
          <p:cNvSpPr/>
          <p:nvPr/>
        </p:nvSpPr>
        <p:spPr>
          <a:xfrm>
            <a:off x="1981200" y="5815541"/>
            <a:ext cx="5638800" cy="338514"/>
          </a:xfrm>
          <a:prstGeom prst="rect">
            <a:avLst/>
          </a:prstGeom>
          <a:noFill/>
          <a:ln>
            <a:noFill/>
          </a:ln>
        </p:spPr>
        <p:txBody>
          <a:bodyPr spcFirstLastPara="1" wrap="square" lIns="91425" tIns="45700" rIns="91425" bIns="45700" anchor="t" anchorCtr="0">
            <a:spAutoFit/>
          </a:bodyPr>
          <a:lstStyle/>
          <a:p>
            <a:pPr algn="ctr">
              <a:spcBef>
                <a:spcPts val="0"/>
              </a:spcBef>
              <a:spcAft>
                <a:spcPts val="0"/>
              </a:spcAft>
            </a:pPr>
            <a:r>
              <a:rPr lang="en-US" sz="1600" i="1">
                <a:solidFill>
                  <a:schemeClr val="dk1"/>
                </a:solidFill>
                <a:latin typeface="Trebuchet MS"/>
                <a:ea typeface="Trebuchet MS"/>
                <a:cs typeface="Trebuchet MS"/>
                <a:sym typeface="Trebuchet MS"/>
              </a:rPr>
              <a:t>http://www.uxforthemasses.com/storytelling/</a:t>
            </a:r>
            <a:endParaRPr/>
          </a:p>
        </p:txBody>
      </p:sp>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9" name="Google Shape;129;p5"/>
          <p:cNvSpPr txBox="1"/>
          <p:nvPr/>
        </p:nvSpPr>
        <p:spPr>
          <a:xfrm>
            <a:off x="1541386" y="6295513"/>
            <a:ext cx="7580675" cy="523180"/>
          </a:xfrm>
          <a:prstGeom prst="rect">
            <a:avLst/>
          </a:prstGeom>
          <a:noFill/>
          <a:ln>
            <a:noFill/>
          </a:ln>
        </p:spPr>
        <p:txBody>
          <a:bodyPr spcFirstLastPara="1" wrap="square" lIns="91425" tIns="45700" rIns="91425" bIns="45700" anchor="t" anchorCtr="0">
            <a:spAutoFit/>
          </a:bodyPr>
          <a:lstStyle/>
          <a:p>
            <a:pPr algn="r">
              <a:spcBef>
                <a:spcPts val="0"/>
              </a:spcBef>
              <a:spcAft>
                <a:spcPts val="0"/>
              </a:spcAft>
            </a:pPr>
            <a:r>
              <a:rPr lang="en-US" sz="1400">
                <a:solidFill>
                  <a:schemeClr val="dk1"/>
                </a:solidFill>
                <a:latin typeface="Trebuchet MS"/>
                <a:ea typeface="Trebuchet MS"/>
                <a:cs typeface="Trebuchet MS"/>
                <a:sym typeface="Trebuchet MS"/>
              </a:rPr>
              <a:t>From HCD toolkit (IDEO): </a:t>
            </a:r>
            <a:r>
              <a:rPr lang="en-US" sz="1400" u="sng">
                <a:solidFill>
                  <a:schemeClr val="dk1"/>
                </a:solidFill>
                <a:latin typeface="Trebuchet MS"/>
                <a:ea typeface="Trebuchet MS"/>
                <a:cs typeface="Trebuchet MS"/>
                <a:sym typeface="Trebuchet MS"/>
                <a:hlinkClick r:id="rId3">
                  <a:extLst>
                    <a:ext uri="{A12FA001-AC4F-418D-AE19-62706E023703}">
                      <ahyp:hlinkClr xmlns:ahyp="http://schemas.microsoft.com/office/drawing/2018/hyperlinkcolor" val="tx"/>
                    </a:ext>
                  </a:extLst>
                </a:hlinkClick>
              </a:rPr>
              <a:t>https://hcd-connect-production.s3.amazonaws.com/toolkit/en/download/ideo_hcd_toolkit_final_cc_superlr.pdf</a:t>
            </a:r>
            <a:r>
              <a:rPr lang="en-US" sz="1400">
                <a:solidFill>
                  <a:schemeClr val="dk1"/>
                </a:solidFill>
                <a:latin typeface="Trebuchet MS"/>
                <a:ea typeface="Trebuchet MS"/>
                <a:cs typeface="Trebuchet MS"/>
                <a:sym typeface="Trebuchet MS"/>
              </a:rPr>
              <a:t> </a:t>
            </a:r>
            <a:endParaRPr/>
          </a:p>
        </p:txBody>
      </p:sp>
      <p:grpSp>
        <p:nvGrpSpPr>
          <p:cNvPr id="4" name="Group 3">
            <a:extLst>
              <a:ext uri="{FF2B5EF4-FFF2-40B4-BE49-F238E27FC236}">
                <a16:creationId xmlns:a16="http://schemas.microsoft.com/office/drawing/2014/main" id="{2B076BC5-779B-4519-ACB9-D03E61090718}"/>
              </a:ext>
            </a:extLst>
          </p:cNvPr>
          <p:cNvGrpSpPr/>
          <p:nvPr/>
        </p:nvGrpSpPr>
        <p:grpSpPr>
          <a:xfrm>
            <a:off x="457200" y="1582668"/>
            <a:ext cx="8518182" cy="4492556"/>
            <a:chOff x="1223439" y="1560751"/>
            <a:chExt cx="9287921" cy="4712475"/>
          </a:xfrm>
        </p:grpSpPr>
        <p:pic>
          <p:nvPicPr>
            <p:cNvPr id="125" name="Google Shape;125;p5"/>
            <p:cNvPicPr preferRelativeResize="0"/>
            <p:nvPr/>
          </p:nvPicPr>
          <p:blipFill rotWithShape="1">
            <a:blip r:embed="rId4">
              <a:alphaModFix/>
            </a:blip>
            <a:srcRect/>
            <a:stretch/>
          </p:blipFill>
          <p:spPr>
            <a:xfrm>
              <a:off x="3340721" y="1560751"/>
              <a:ext cx="5053358" cy="4712475"/>
            </a:xfrm>
            <a:prstGeom prst="rect">
              <a:avLst/>
            </a:prstGeom>
            <a:noFill/>
            <a:ln>
              <a:noFill/>
            </a:ln>
          </p:spPr>
        </p:pic>
        <p:sp>
          <p:nvSpPr>
            <p:cNvPr id="126" name="Google Shape;126;p5"/>
            <p:cNvSpPr/>
            <p:nvPr/>
          </p:nvSpPr>
          <p:spPr>
            <a:xfrm>
              <a:off x="8447573" y="1781993"/>
              <a:ext cx="1588509" cy="564540"/>
            </a:xfrm>
            <a:prstGeom prst="rect">
              <a:avLst/>
            </a:prstGeom>
            <a:noFill/>
            <a:ln>
              <a:noFill/>
            </a:ln>
          </p:spPr>
          <p:txBody>
            <a:bodyPr spcFirstLastPara="1" wrap="square" lIns="35700" tIns="35700" rIns="35700" bIns="35700" anchor="ctr" anchorCtr="0">
              <a:spAutoFit/>
            </a:bodyPr>
            <a:lstStyle/>
            <a:p>
              <a:pPr>
                <a:spcBef>
                  <a:spcPts val="0"/>
                </a:spcBef>
                <a:spcAft>
                  <a:spcPts val="0"/>
                </a:spcAft>
              </a:pPr>
              <a:r>
                <a:rPr lang="en-US" sz="3200" b="1" u="sng">
                  <a:solidFill>
                    <a:schemeClr val="dk2"/>
                  </a:solidFill>
                  <a:latin typeface="Trebuchet MS"/>
                  <a:ea typeface="Trebuchet MS"/>
                  <a:cs typeface="Trebuchet MS"/>
                  <a:sym typeface="Trebuchet MS"/>
                </a:rPr>
                <a:t>H</a:t>
              </a:r>
              <a:r>
                <a:rPr lang="en-US" sz="3200">
                  <a:solidFill>
                    <a:schemeClr val="dk1"/>
                  </a:solidFill>
                  <a:latin typeface="Trebuchet MS"/>
                  <a:ea typeface="Trebuchet MS"/>
                  <a:cs typeface="Trebuchet MS"/>
                  <a:sym typeface="Trebuchet MS"/>
                </a:rPr>
                <a:t>ear</a:t>
              </a:r>
              <a:endParaRPr/>
            </a:p>
          </p:txBody>
        </p:sp>
        <p:sp>
          <p:nvSpPr>
            <p:cNvPr id="127" name="Google Shape;127;p5"/>
            <p:cNvSpPr/>
            <p:nvPr/>
          </p:nvSpPr>
          <p:spPr>
            <a:xfrm>
              <a:off x="1317586" y="3559098"/>
              <a:ext cx="1640508" cy="564540"/>
            </a:xfrm>
            <a:prstGeom prst="rect">
              <a:avLst/>
            </a:prstGeom>
            <a:noFill/>
            <a:ln>
              <a:noFill/>
            </a:ln>
          </p:spPr>
          <p:txBody>
            <a:bodyPr spcFirstLastPara="1" wrap="square" lIns="35700" tIns="35700" rIns="35700" bIns="35700" anchor="ctr" anchorCtr="0">
              <a:spAutoFit/>
            </a:bodyPr>
            <a:lstStyle/>
            <a:p>
              <a:pPr>
                <a:spcBef>
                  <a:spcPts val="0"/>
                </a:spcBef>
                <a:spcAft>
                  <a:spcPts val="0"/>
                </a:spcAft>
              </a:pPr>
              <a:r>
                <a:rPr lang="en-US" sz="3200" b="1" u="sng">
                  <a:solidFill>
                    <a:schemeClr val="dk2"/>
                  </a:solidFill>
                  <a:latin typeface="Trebuchet MS"/>
                  <a:ea typeface="Trebuchet MS"/>
                  <a:cs typeface="Trebuchet MS"/>
                  <a:sym typeface="Trebuchet MS"/>
                </a:rPr>
                <a:t>C</a:t>
              </a:r>
              <a:r>
                <a:rPr lang="en-US" sz="3200">
                  <a:solidFill>
                    <a:schemeClr val="dk1"/>
                  </a:solidFill>
                  <a:latin typeface="Trebuchet MS"/>
                  <a:ea typeface="Trebuchet MS"/>
                  <a:cs typeface="Trebuchet MS"/>
                  <a:sym typeface="Trebuchet MS"/>
                </a:rPr>
                <a:t>reate</a:t>
              </a:r>
              <a:endParaRPr/>
            </a:p>
          </p:txBody>
        </p:sp>
        <p:sp>
          <p:nvSpPr>
            <p:cNvPr id="128" name="Google Shape;128;p5"/>
            <p:cNvSpPr/>
            <p:nvPr/>
          </p:nvSpPr>
          <p:spPr>
            <a:xfrm>
              <a:off x="1273744" y="1689899"/>
              <a:ext cx="1640508" cy="564540"/>
            </a:xfrm>
            <a:prstGeom prst="rect">
              <a:avLst/>
            </a:prstGeom>
            <a:noFill/>
            <a:ln>
              <a:noFill/>
            </a:ln>
          </p:spPr>
          <p:txBody>
            <a:bodyPr spcFirstLastPara="1" wrap="square" lIns="35700" tIns="35700" rIns="35700" bIns="35700" anchor="ctr" anchorCtr="0">
              <a:spAutoFit/>
            </a:bodyPr>
            <a:lstStyle/>
            <a:p>
              <a:pPr>
                <a:spcBef>
                  <a:spcPts val="0"/>
                </a:spcBef>
                <a:spcAft>
                  <a:spcPts val="0"/>
                </a:spcAft>
              </a:pPr>
              <a:r>
                <a:rPr lang="en-US" sz="3200" b="1" u="sng">
                  <a:solidFill>
                    <a:schemeClr val="dk2"/>
                  </a:solidFill>
                  <a:latin typeface="Trebuchet MS"/>
                  <a:ea typeface="Trebuchet MS"/>
                  <a:cs typeface="Trebuchet MS"/>
                  <a:sym typeface="Trebuchet MS"/>
                </a:rPr>
                <a:t>D</a:t>
              </a:r>
              <a:r>
                <a:rPr lang="en-US" sz="3200">
                  <a:solidFill>
                    <a:schemeClr val="dk1"/>
                  </a:solidFill>
                  <a:latin typeface="Trebuchet MS"/>
                  <a:ea typeface="Trebuchet MS"/>
                  <a:cs typeface="Trebuchet MS"/>
                  <a:sym typeface="Trebuchet MS"/>
                </a:rPr>
                <a:t>eliver</a:t>
              </a:r>
              <a:endParaRPr/>
            </a:p>
          </p:txBody>
        </p:sp>
        <p:sp>
          <p:nvSpPr>
            <p:cNvPr id="130" name="Google Shape;130;p5"/>
            <p:cNvSpPr txBox="1"/>
            <p:nvPr/>
          </p:nvSpPr>
          <p:spPr>
            <a:xfrm>
              <a:off x="8447572" y="2483963"/>
              <a:ext cx="2063788" cy="1259044"/>
            </a:xfrm>
            <a:prstGeom prst="rect">
              <a:avLst/>
            </a:prstGeom>
            <a:noFill/>
            <a:ln>
              <a:noFill/>
            </a:ln>
          </p:spPr>
          <p:txBody>
            <a:bodyPr spcFirstLastPara="1" wrap="square" lIns="91425" tIns="45700" rIns="91425" bIns="45700" anchor="t" anchorCtr="0">
              <a:spAutoFit/>
            </a:bodyPr>
            <a:lstStyle/>
            <a:p>
              <a:pPr marL="285737" indent="-285737">
                <a:spcBef>
                  <a:spcPts val="0"/>
                </a:spcBef>
                <a:spcAft>
                  <a:spcPts val="0"/>
                </a:spcAft>
                <a:buClr>
                  <a:schemeClr val="dk1"/>
                </a:buClr>
                <a:buSzPts val="1800"/>
                <a:buFont typeface="Arial"/>
                <a:buChar char="•"/>
              </a:pPr>
              <a:r>
                <a:rPr lang="en-US">
                  <a:solidFill>
                    <a:schemeClr val="dk1"/>
                  </a:solidFill>
                  <a:latin typeface="Trebuchet MS"/>
                  <a:ea typeface="Trebuchet MS"/>
                  <a:cs typeface="Trebuchet MS"/>
                  <a:sym typeface="Trebuchet MS"/>
                </a:rPr>
                <a:t>Conduct user research</a:t>
              </a:r>
              <a:endParaRPr/>
            </a:p>
            <a:p>
              <a:pPr marL="285737" indent="-285737">
                <a:spcBef>
                  <a:spcPts val="0"/>
                </a:spcBef>
                <a:spcAft>
                  <a:spcPts val="0"/>
                </a:spcAft>
                <a:buClr>
                  <a:schemeClr val="dk1"/>
                </a:buClr>
                <a:buSzPts val="1800"/>
                <a:buFont typeface="Arial"/>
                <a:buChar char="•"/>
              </a:pPr>
              <a:r>
                <a:rPr lang="en-US">
                  <a:solidFill>
                    <a:schemeClr val="dk1"/>
                  </a:solidFill>
                  <a:latin typeface="Trebuchet MS"/>
                  <a:ea typeface="Trebuchet MS"/>
                  <a:cs typeface="Trebuchet MS"/>
                  <a:sym typeface="Trebuchet MS"/>
                </a:rPr>
                <a:t>Extracting themes</a:t>
              </a:r>
              <a:endParaRPr/>
            </a:p>
          </p:txBody>
        </p:sp>
        <p:sp>
          <p:nvSpPr>
            <p:cNvPr id="131" name="Google Shape;131;p5"/>
            <p:cNvSpPr txBox="1"/>
            <p:nvPr/>
          </p:nvSpPr>
          <p:spPr>
            <a:xfrm>
              <a:off x="1317586" y="4134498"/>
              <a:ext cx="2364317" cy="1200288"/>
            </a:xfrm>
            <a:prstGeom prst="rect">
              <a:avLst/>
            </a:prstGeom>
            <a:noFill/>
            <a:ln>
              <a:noFill/>
            </a:ln>
          </p:spPr>
          <p:txBody>
            <a:bodyPr spcFirstLastPara="1" wrap="square" lIns="91425" tIns="45700" rIns="91425" bIns="45700" anchor="t" anchorCtr="0">
              <a:spAutoFit/>
            </a:bodyPr>
            <a:lstStyle/>
            <a:p>
              <a:pPr marL="285737" indent="-285737">
                <a:spcBef>
                  <a:spcPts val="0"/>
                </a:spcBef>
                <a:spcAft>
                  <a:spcPts val="0"/>
                </a:spcAft>
                <a:buClr>
                  <a:schemeClr val="dk1"/>
                </a:buClr>
                <a:buSzPts val="1800"/>
                <a:buFont typeface="Arial"/>
                <a:buChar char="•"/>
              </a:pPr>
              <a:r>
                <a:rPr lang="en-US">
                  <a:solidFill>
                    <a:schemeClr val="dk1"/>
                  </a:solidFill>
                  <a:latin typeface="Trebuchet MS"/>
                  <a:ea typeface="Trebuchet MS"/>
                  <a:cs typeface="Trebuchet MS"/>
                  <a:sym typeface="Trebuchet MS"/>
                </a:rPr>
                <a:t>Brainstorming alternatives</a:t>
              </a:r>
              <a:endParaRPr/>
            </a:p>
            <a:p>
              <a:pPr marL="285737" indent="-285737">
                <a:spcBef>
                  <a:spcPts val="0"/>
                </a:spcBef>
                <a:spcAft>
                  <a:spcPts val="0"/>
                </a:spcAft>
                <a:buClr>
                  <a:schemeClr val="dk1"/>
                </a:buClr>
                <a:buSzPts val="1800"/>
                <a:buFont typeface="Arial"/>
                <a:buChar char="•"/>
              </a:pPr>
              <a:r>
                <a:rPr lang="en-US">
                  <a:solidFill>
                    <a:schemeClr val="dk1"/>
                  </a:solidFill>
                  <a:latin typeface="Trebuchet MS"/>
                  <a:ea typeface="Trebuchet MS"/>
                  <a:cs typeface="Trebuchet MS"/>
                  <a:sym typeface="Trebuchet MS"/>
                </a:rPr>
                <a:t>Designing</a:t>
              </a:r>
              <a:endParaRPr/>
            </a:p>
            <a:p>
              <a:pPr marL="285737" indent="-285737">
                <a:spcBef>
                  <a:spcPts val="0"/>
                </a:spcBef>
                <a:spcAft>
                  <a:spcPts val="0"/>
                </a:spcAft>
                <a:buClr>
                  <a:schemeClr val="dk1"/>
                </a:buClr>
                <a:buSzPts val="1800"/>
                <a:buFont typeface="Arial"/>
                <a:buChar char="•"/>
              </a:pPr>
              <a:r>
                <a:rPr lang="en-US">
                  <a:solidFill>
                    <a:schemeClr val="dk1"/>
                  </a:solidFill>
                  <a:latin typeface="Trebuchet MS"/>
                  <a:ea typeface="Trebuchet MS"/>
                  <a:cs typeface="Trebuchet MS"/>
                  <a:sym typeface="Trebuchet MS"/>
                </a:rPr>
                <a:t>Prototyping</a:t>
              </a:r>
              <a:endParaRPr/>
            </a:p>
          </p:txBody>
        </p:sp>
        <p:sp>
          <p:nvSpPr>
            <p:cNvPr id="132" name="Google Shape;132;p5"/>
            <p:cNvSpPr txBox="1"/>
            <p:nvPr/>
          </p:nvSpPr>
          <p:spPr>
            <a:xfrm>
              <a:off x="1223439" y="2265299"/>
              <a:ext cx="2364316" cy="923289"/>
            </a:xfrm>
            <a:prstGeom prst="rect">
              <a:avLst/>
            </a:prstGeom>
            <a:noFill/>
            <a:ln>
              <a:noFill/>
            </a:ln>
          </p:spPr>
          <p:txBody>
            <a:bodyPr spcFirstLastPara="1" wrap="square" lIns="91425" tIns="45700" rIns="91425" bIns="45700" anchor="t" anchorCtr="0">
              <a:spAutoFit/>
            </a:bodyPr>
            <a:lstStyle/>
            <a:p>
              <a:pPr marL="285737" indent="-285737">
                <a:spcBef>
                  <a:spcPts val="0"/>
                </a:spcBef>
                <a:spcAft>
                  <a:spcPts val="0"/>
                </a:spcAft>
                <a:buClr>
                  <a:schemeClr val="dk1"/>
                </a:buClr>
                <a:buSzPts val="1800"/>
                <a:buFont typeface="Arial"/>
                <a:buChar char="•"/>
              </a:pPr>
              <a:r>
                <a:rPr lang="en-US">
                  <a:solidFill>
                    <a:schemeClr val="dk1"/>
                  </a:solidFill>
                  <a:latin typeface="Trebuchet MS"/>
                  <a:ea typeface="Trebuchet MS"/>
                  <a:cs typeface="Trebuchet MS"/>
                  <a:sym typeface="Trebuchet MS"/>
                </a:rPr>
                <a:t>Implementation planning</a:t>
              </a:r>
              <a:endParaRPr/>
            </a:p>
            <a:p>
              <a:pPr marL="285737" indent="-285737">
                <a:spcBef>
                  <a:spcPts val="0"/>
                </a:spcBef>
                <a:spcAft>
                  <a:spcPts val="0"/>
                </a:spcAft>
                <a:buClr>
                  <a:schemeClr val="dk1"/>
                </a:buClr>
                <a:buSzPts val="1800"/>
                <a:buFont typeface="Arial"/>
                <a:buChar char="•"/>
              </a:pPr>
              <a:r>
                <a:rPr lang="en-US">
                  <a:solidFill>
                    <a:schemeClr val="dk1"/>
                  </a:solidFill>
                  <a:latin typeface="Trebuchet MS"/>
                  <a:ea typeface="Trebuchet MS"/>
                  <a:cs typeface="Trebuchet MS"/>
                  <a:sym typeface="Trebuchet MS"/>
                </a:rPr>
                <a:t>Cost modeling</a:t>
              </a:r>
              <a:endParaRPr/>
            </a:p>
          </p:txBody>
        </p:sp>
      </p:grpSp>
      <p:sp>
        <p:nvSpPr>
          <p:cNvPr id="2" name="Title 1">
            <a:extLst>
              <a:ext uri="{FF2B5EF4-FFF2-40B4-BE49-F238E27FC236}">
                <a16:creationId xmlns:a16="http://schemas.microsoft.com/office/drawing/2014/main" id="{F4ACD426-6987-4FBA-A9FB-6340F80C3954}"/>
              </a:ext>
            </a:extLst>
          </p:cNvPr>
          <p:cNvSpPr>
            <a:spLocks noGrp="1"/>
          </p:cNvSpPr>
          <p:nvPr>
            <p:ph type="title"/>
          </p:nvPr>
        </p:nvSpPr>
        <p:spPr/>
        <p:txBody>
          <a:bodyPr/>
          <a:lstStyle/>
          <a:p>
            <a:r>
              <a:rPr lang="en-US">
                <a:sym typeface="Century Gothic"/>
              </a:rPr>
              <a:t>The User-Centered Design Process</a:t>
            </a:r>
            <a:endParaRPr lang="en-US"/>
          </a:p>
        </p:txBody>
      </p:sp>
      <p:sp>
        <p:nvSpPr>
          <p:cNvPr id="3" name="Slide Number Placeholder 2">
            <a:extLst>
              <a:ext uri="{FF2B5EF4-FFF2-40B4-BE49-F238E27FC236}">
                <a16:creationId xmlns:a16="http://schemas.microsoft.com/office/drawing/2014/main" id="{2EDEBF60-6A93-4F8C-9CF7-40C4F10A7E52}"/>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33</a:t>
            </a:fld>
            <a:endParaRPr lang="en-US"/>
          </a:p>
        </p:txBody>
      </p:sp>
    </p:spTree>
    <p:extLst>
      <p:ext uri="{BB962C8B-B14F-4D97-AF65-F5344CB8AC3E}">
        <p14:creationId xmlns:p14="http://schemas.microsoft.com/office/powerpoint/2010/main" val="3988957108"/>
      </p:ext>
    </p:extLst>
  </p:cSld>
  <p:clrMapOvr>
    <a:masterClrMapping/>
  </p:clrMapOvr>
  <p:transition>
    <p:dissolv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19"/>
          <p:cNvSpPr/>
          <p:nvPr/>
        </p:nvSpPr>
        <p:spPr>
          <a:xfrm>
            <a:off x="703265" y="6248400"/>
            <a:ext cx="18986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257" name="Google Shape;257;p19"/>
          <p:cNvSpPr/>
          <p:nvPr/>
        </p:nvSpPr>
        <p:spPr>
          <a:xfrm>
            <a:off x="3165477" y="6248400"/>
            <a:ext cx="28130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258" name="Google Shape;258;p19"/>
          <p:cNvSpPr/>
          <p:nvPr/>
        </p:nvSpPr>
        <p:spPr>
          <a:xfrm>
            <a:off x="703265" y="6248400"/>
            <a:ext cx="18986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259" name="Google Shape;259;p19"/>
          <p:cNvSpPr/>
          <p:nvPr/>
        </p:nvSpPr>
        <p:spPr>
          <a:xfrm>
            <a:off x="3165477" y="6248400"/>
            <a:ext cx="28130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260" name="Google Shape;260;p19"/>
          <p:cNvSpPr txBox="1">
            <a:spLocks noGrp="1"/>
          </p:cNvSpPr>
          <p:nvPr>
            <p:ph type="title"/>
          </p:nvPr>
        </p:nvSpPr>
        <p:spPr/>
        <p:txBody>
          <a:bodyPr/>
          <a:lstStyle/>
          <a:p>
            <a:pPr lvl="0"/>
            <a:r>
              <a:rPr lang="en-US"/>
              <a:t>What is a prototype?</a:t>
            </a:r>
          </a:p>
        </p:txBody>
      </p:sp>
      <p:sp>
        <p:nvSpPr>
          <p:cNvPr id="261" name="Google Shape;261;p19"/>
          <p:cNvSpPr txBox="1">
            <a:spLocks noGrp="1"/>
          </p:cNvSpPr>
          <p:nvPr>
            <p:ph idx="1"/>
          </p:nvPr>
        </p:nvSpPr>
        <p:spPr/>
        <p:txBody>
          <a:bodyPr/>
          <a:lstStyle/>
          <a:p>
            <a:r>
              <a:rPr lang="en-US">
                <a:sym typeface="Verdana"/>
              </a:rPr>
              <a:t>A </a:t>
            </a:r>
            <a:r>
              <a:rPr lang="en-US">
                <a:solidFill>
                  <a:srgbClr val="FF0000"/>
                </a:solidFill>
                <a:sym typeface="Verdana"/>
              </a:rPr>
              <a:t>limited</a:t>
            </a:r>
            <a:r>
              <a:rPr lang="en-US">
                <a:sym typeface="Verdana"/>
              </a:rPr>
              <a:t> representation of an envisioned design that allows users to </a:t>
            </a:r>
            <a:r>
              <a:rPr lang="en-US">
                <a:solidFill>
                  <a:srgbClr val="FF0000"/>
                </a:solidFill>
                <a:sym typeface="Verdana"/>
              </a:rPr>
              <a:t>interact</a:t>
            </a:r>
            <a:r>
              <a:rPr lang="en-US">
                <a:sym typeface="Verdana"/>
              </a:rPr>
              <a:t> with it and to explore its suitability </a:t>
            </a:r>
            <a:endParaRPr lang="en-US"/>
          </a:p>
          <a:p>
            <a:endParaRPr lang="en-US">
              <a:sym typeface="Verdana"/>
            </a:endParaRPr>
          </a:p>
          <a:p>
            <a:r>
              <a:rPr lang="en-US">
                <a:sym typeface="Verdana"/>
              </a:rPr>
              <a:t>In other design fields, a prototype is a small-scale model:</a:t>
            </a:r>
            <a:endParaRPr lang="en-US"/>
          </a:p>
          <a:p>
            <a:pPr lvl="1"/>
            <a:r>
              <a:rPr lang="en-US">
                <a:sym typeface="Verdana"/>
              </a:rPr>
              <a:t>a miniature car</a:t>
            </a:r>
            <a:endParaRPr lang="en-US"/>
          </a:p>
          <a:p>
            <a:pPr lvl="1"/>
            <a:r>
              <a:rPr lang="en-US">
                <a:sym typeface="Verdana"/>
              </a:rPr>
              <a:t>a miniature building or town</a:t>
            </a:r>
            <a:endParaRPr lang="en-US"/>
          </a:p>
          <a:p>
            <a:pPr lvl="0"/>
            <a:endParaRPr lang="en-US"/>
          </a:p>
        </p:txBody>
      </p:sp>
      <p:sp>
        <p:nvSpPr>
          <p:cNvPr id="2" name="Slide Number Placeholder 1">
            <a:extLst>
              <a:ext uri="{FF2B5EF4-FFF2-40B4-BE49-F238E27FC236}">
                <a16:creationId xmlns:a16="http://schemas.microsoft.com/office/drawing/2014/main" id="{FCE76169-F18B-4005-BDB6-3FDFBE118832}"/>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34</a:t>
            </a:fld>
            <a:endParaRPr lang="en-US"/>
          </a:p>
        </p:txBody>
      </p:sp>
    </p:spTree>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20"/>
          <p:cNvSpPr/>
          <p:nvPr/>
        </p:nvSpPr>
        <p:spPr>
          <a:xfrm>
            <a:off x="703265" y="6248400"/>
            <a:ext cx="18986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270" name="Google Shape;270;p20"/>
          <p:cNvSpPr/>
          <p:nvPr/>
        </p:nvSpPr>
        <p:spPr>
          <a:xfrm>
            <a:off x="3165477" y="6248400"/>
            <a:ext cx="28130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271" name="Google Shape;271;p20"/>
          <p:cNvSpPr/>
          <p:nvPr/>
        </p:nvSpPr>
        <p:spPr>
          <a:xfrm>
            <a:off x="703265" y="6248400"/>
            <a:ext cx="18986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272" name="Google Shape;272;p20"/>
          <p:cNvSpPr/>
          <p:nvPr/>
        </p:nvSpPr>
        <p:spPr>
          <a:xfrm>
            <a:off x="3165477" y="6248400"/>
            <a:ext cx="28130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273" name="Google Shape;273;p20"/>
          <p:cNvSpPr txBox="1">
            <a:spLocks noGrp="1"/>
          </p:cNvSpPr>
          <p:nvPr>
            <p:ph type="title"/>
          </p:nvPr>
        </p:nvSpPr>
        <p:spPr/>
        <p:txBody>
          <a:bodyPr/>
          <a:lstStyle/>
          <a:p>
            <a:pPr lvl="0"/>
            <a:r>
              <a:rPr lang="en-US"/>
              <a:t>What is a prototype?</a:t>
            </a:r>
          </a:p>
        </p:txBody>
      </p:sp>
      <p:sp>
        <p:nvSpPr>
          <p:cNvPr id="274" name="Google Shape;274;p20"/>
          <p:cNvSpPr txBox="1">
            <a:spLocks noGrp="1"/>
          </p:cNvSpPr>
          <p:nvPr>
            <p:ph idx="1"/>
          </p:nvPr>
        </p:nvSpPr>
        <p:spPr/>
        <p:txBody>
          <a:bodyPr/>
          <a:lstStyle/>
          <a:p>
            <a:pPr marL="0" indent="0">
              <a:buNone/>
            </a:pPr>
            <a:r>
              <a:rPr lang="en-US">
                <a:sym typeface="Verdana"/>
              </a:rPr>
              <a:t>In interaction design:</a:t>
            </a:r>
            <a:endParaRPr lang="en-US"/>
          </a:p>
          <a:p>
            <a:r>
              <a:rPr lang="en-US">
                <a:sym typeface="Verdana"/>
              </a:rPr>
              <a:t>Paper prototyping</a:t>
            </a:r>
            <a:endParaRPr lang="en-US"/>
          </a:p>
          <a:p>
            <a:pPr lvl="1"/>
            <a:r>
              <a:rPr lang="en-US">
                <a:sym typeface="Verdana"/>
              </a:rPr>
              <a:t>a series of screen </a:t>
            </a:r>
            <a:r>
              <a:rPr lang="en-US" b="1">
                <a:sym typeface="Verdana"/>
              </a:rPr>
              <a:t>sketches</a:t>
            </a:r>
            <a:endParaRPr lang="en-US" b="1"/>
          </a:p>
          <a:p>
            <a:pPr lvl="1"/>
            <a:r>
              <a:rPr lang="en-US">
                <a:sym typeface="Verdana"/>
              </a:rPr>
              <a:t>a </a:t>
            </a:r>
            <a:r>
              <a:rPr lang="en-US" b="1">
                <a:sym typeface="Verdana"/>
              </a:rPr>
              <a:t>storyboard</a:t>
            </a:r>
            <a:r>
              <a:rPr lang="en-US">
                <a:sym typeface="Verdana"/>
              </a:rPr>
              <a:t>, i.e. a cartoon-like series of scenes </a:t>
            </a:r>
            <a:endParaRPr lang="en-US"/>
          </a:p>
          <a:p>
            <a:pPr lvl="1"/>
            <a:r>
              <a:rPr lang="en-US">
                <a:sym typeface="Verdana"/>
              </a:rPr>
              <a:t>a cardboard </a:t>
            </a:r>
            <a:r>
              <a:rPr lang="en-US" b="1">
                <a:sym typeface="Verdana"/>
              </a:rPr>
              <a:t>mock-up</a:t>
            </a:r>
            <a:endParaRPr lang="en-US" b="1"/>
          </a:p>
          <a:p>
            <a:r>
              <a:rPr lang="en-US">
                <a:sym typeface="Verdana"/>
              </a:rPr>
              <a:t>Interactive prototyping</a:t>
            </a:r>
            <a:endParaRPr lang="en-US"/>
          </a:p>
          <a:p>
            <a:pPr lvl="1"/>
            <a:r>
              <a:rPr lang="en-US">
                <a:sym typeface="Verdana"/>
              </a:rPr>
              <a:t>a Powerpoint slide show</a:t>
            </a:r>
            <a:endParaRPr lang="en-US"/>
          </a:p>
          <a:p>
            <a:pPr lvl="1"/>
            <a:r>
              <a:rPr lang="en-US">
                <a:sym typeface="Verdana"/>
              </a:rPr>
              <a:t>a video simulating the use of a system</a:t>
            </a:r>
            <a:endParaRPr lang="en-US"/>
          </a:p>
          <a:p>
            <a:pPr lvl="1"/>
            <a:r>
              <a:rPr lang="en-US">
                <a:sym typeface="Verdana"/>
              </a:rPr>
              <a:t>a piece of software with limited functionality written in the target language or in another language</a:t>
            </a:r>
            <a:endParaRPr lang="en-US"/>
          </a:p>
          <a:p>
            <a:pPr lvl="0"/>
            <a:endParaRPr lang="en-US"/>
          </a:p>
        </p:txBody>
      </p:sp>
      <p:sp>
        <p:nvSpPr>
          <p:cNvPr id="2" name="Slide Number Placeholder 1">
            <a:extLst>
              <a:ext uri="{FF2B5EF4-FFF2-40B4-BE49-F238E27FC236}">
                <a16:creationId xmlns:a16="http://schemas.microsoft.com/office/drawing/2014/main" id="{00CC81DB-2160-4F09-B797-24E29C8F7E86}"/>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35</a:t>
            </a:fld>
            <a:endParaRPr lang="en-US"/>
          </a:p>
        </p:txBody>
      </p:sp>
    </p:spTree>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1"/>
          <p:cNvSpPr/>
          <p:nvPr/>
        </p:nvSpPr>
        <p:spPr>
          <a:xfrm>
            <a:off x="703265" y="6248400"/>
            <a:ext cx="18986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282" name="Google Shape;282;p21"/>
          <p:cNvSpPr/>
          <p:nvPr/>
        </p:nvSpPr>
        <p:spPr>
          <a:xfrm>
            <a:off x="3165477" y="6248400"/>
            <a:ext cx="28130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283" name="Google Shape;283;p21"/>
          <p:cNvSpPr/>
          <p:nvPr/>
        </p:nvSpPr>
        <p:spPr>
          <a:xfrm>
            <a:off x="703265" y="6248400"/>
            <a:ext cx="18986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284" name="Google Shape;284;p21"/>
          <p:cNvSpPr/>
          <p:nvPr/>
        </p:nvSpPr>
        <p:spPr>
          <a:xfrm>
            <a:off x="3165477" y="6248400"/>
            <a:ext cx="28130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285" name="Google Shape;285;p21"/>
          <p:cNvSpPr txBox="1">
            <a:spLocks noGrp="1"/>
          </p:cNvSpPr>
          <p:nvPr>
            <p:ph type="title"/>
          </p:nvPr>
        </p:nvSpPr>
        <p:spPr/>
        <p:txBody>
          <a:bodyPr/>
          <a:lstStyle/>
          <a:p>
            <a:pPr lvl="0"/>
            <a:r>
              <a:rPr lang="en-US"/>
              <a:t>Why prototype?</a:t>
            </a:r>
          </a:p>
        </p:txBody>
      </p:sp>
      <p:sp>
        <p:nvSpPr>
          <p:cNvPr id="286" name="Google Shape;286;p21"/>
          <p:cNvSpPr txBox="1">
            <a:spLocks noGrp="1"/>
          </p:cNvSpPr>
          <p:nvPr>
            <p:ph idx="1"/>
          </p:nvPr>
        </p:nvSpPr>
        <p:spPr/>
        <p:txBody>
          <a:bodyPr>
            <a:normAutofit fontScale="92500" lnSpcReduction="10000"/>
          </a:bodyPr>
          <a:lstStyle/>
          <a:p>
            <a:pPr lvl="0"/>
            <a:r>
              <a:rPr lang="en-US" b="1" dirty="0">
                <a:sym typeface="Verdana"/>
              </a:rPr>
              <a:t>Evaluation</a:t>
            </a:r>
            <a:r>
              <a:rPr lang="en-US" dirty="0">
                <a:sym typeface="Verdana"/>
              </a:rPr>
              <a:t> </a:t>
            </a:r>
            <a:r>
              <a:rPr lang="en-US">
                <a:sym typeface="Verdana"/>
              </a:rPr>
              <a:t>and </a:t>
            </a:r>
            <a:r>
              <a:rPr lang="en-US" b="1">
                <a:sym typeface="Verdana"/>
              </a:rPr>
              <a:t>feedback</a:t>
            </a:r>
            <a:r>
              <a:rPr lang="en-US">
                <a:sym typeface="Verdana"/>
              </a:rPr>
              <a:t> </a:t>
            </a:r>
            <a:r>
              <a:rPr lang="en-US" dirty="0">
                <a:sym typeface="Verdana"/>
              </a:rPr>
              <a:t>are central to interaction design</a:t>
            </a:r>
            <a:endParaRPr lang="en-US" dirty="0"/>
          </a:p>
          <a:p>
            <a:pPr lvl="0"/>
            <a:r>
              <a:rPr lang="en-US" dirty="0">
                <a:sym typeface="Verdana"/>
              </a:rPr>
              <a:t>Stakeholders can </a:t>
            </a:r>
            <a:r>
              <a:rPr lang="en-US" b="1" dirty="0">
                <a:sym typeface="Verdana"/>
              </a:rPr>
              <a:t>see</a:t>
            </a:r>
            <a:r>
              <a:rPr lang="en-US" dirty="0">
                <a:sym typeface="Verdana"/>
              </a:rPr>
              <a:t>, </a:t>
            </a:r>
            <a:r>
              <a:rPr lang="en-US" b="1" dirty="0">
                <a:sym typeface="Verdana"/>
              </a:rPr>
              <a:t>hold</a:t>
            </a:r>
            <a:r>
              <a:rPr lang="en-US">
                <a:sym typeface="Verdana"/>
              </a:rPr>
              <a:t>, </a:t>
            </a:r>
            <a:r>
              <a:rPr lang="en-US" b="1" dirty="0">
                <a:sym typeface="Verdana"/>
              </a:rPr>
              <a:t>interact</a:t>
            </a:r>
            <a:r>
              <a:rPr lang="en-US">
                <a:sym typeface="Verdana"/>
              </a:rPr>
              <a:t> </a:t>
            </a:r>
            <a:r>
              <a:rPr lang="en-US" dirty="0">
                <a:sym typeface="Verdana"/>
              </a:rPr>
              <a:t>with a prototype more easily than a document or a drawing</a:t>
            </a:r>
            <a:endParaRPr lang="en-US" dirty="0"/>
          </a:p>
          <a:p>
            <a:pPr lvl="0"/>
            <a:r>
              <a:rPr lang="en-US" dirty="0">
                <a:sym typeface="Verdana"/>
              </a:rPr>
              <a:t>Team members can communicate effectively</a:t>
            </a:r>
            <a:endParaRPr lang="en-US" dirty="0"/>
          </a:p>
          <a:p>
            <a:pPr lvl="0"/>
            <a:r>
              <a:rPr lang="en-US" dirty="0">
                <a:sym typeface="Verdana"/>
              </a:rPr>
              <a:t>You can test out ideas for yourself </a:t>
            </a:r>
            <a:endParaRPr lang="en-US" dirty="0"/>
          </a:p>
          <a:p>
            <a:pPr lvl="0"/>
            <a:r>
              <a:rPr lang="en-US" dirty="0">
                <a:sym typeface="Verdana"/>
              </a:rPr>
              <a:t>It encourages reflection: very important aspect of design </a:t>
            </a:r>
            <a:endParaRPr lang="en-US" dirty="0"/>
          </a:p>
          <a:p>
            <a:pPr lvl="0"/>
            <a:r>
              <a:rPr lang="en-US" b="1" dirty="0">
                <a:sym typeface="Verdana"/>
              </a:rPr>
              <a:t>Prototypes answer questions</a:t>
            </a:r>
            <a:r>
              <a:rPr lang="en-US">
                <a:sym typeface="Verdana"/>
              </a:rPr>
              <a:t>, </a:t>
            </a:r>
            <a:r>
              <a:rPr lang="en-US" dirty="0">
                <a:sym typeface="Verdana"/>
              </a:rPr>
              <a:t>and support designers in choosing between alternatives </a:t>
            </a:r>
          </a:p>
        </p:txBody>
      </p:sp>
      <p:sp>
        <p:nvSpPr>
          <p:cNvPr id="2" name="Slide Number Placeholder 1">
            <a:extLst>
              <a:ext uri="{FF2B5EF4-FFF2-40B4-BE49-F238E27FC236}">
                <a16:creationId xmlns:a16="http://schemas.microsoft.com/office/drawing/2014/main" id="{715EFBFB-38FC-4454-9BDD-95A6E477D0AD}"/>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36</a:t>
            </a:fld>
            <a:endParaRPr lang="en-US"/>
          </a:p>
        </p:txBody>
      </p:sp>
    </p:spTree>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22"/>
          <p:cNvSpPr/>
          <p:nvPr/>
        </p:nvSpPr>
        <p:spPr>
          <a:xfrm>
            <a:off x="703265" y="6248400"/>
            <a:ext cx="18986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294" name="Google Shape;294;p22"/>
          <p:cNvSpPr/>
          <p:nvPr/>
        </p:nvSpPr>
        <p:spPr>
          <a:xfrm>
            <a:off x="3165477" y="6248400"/>
            <a:ext cx="28130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295" name="Google Shape;295;p22"/>
          <p:cNvSpPr/>
          <p:nvPr/>
        </p:nvSpPr>
        <p:spPr>
          <a:xfrm>
            <a:off x="703265" y="6248400"/>
            <a:ext cx="18986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296" name="Google Shape;296;p22"/>
          <p:cNvSpPr/>
          <p:nvPr/>
        </p:nvSpPr>
        <p:spPr>
          <a:xfrm>
            <a:off x="3165477" y="6248400"/>
            <a:ext cx="28130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297" name="Google Shape;297;p22"/>
          <p:cNvSpPr txBox="1">
            <a:spLocks noGrp="1"/>
          </p:cNvSpPr>
          <p:nvPr>
            <p:ph type="title"/>
          </p:nvPr>
        </p:nvSpPr>
        <p:spPr/>
        <p:txBody>
          <a:bodyPr/>
          <a:lstStyle/>
          <a:p>
            <a:pPr lvl="0"/>
            <a:r>
              <a:rPr lang="en-US"/>
              <a:t>What to prototype?</a:t>
            </a:r>
          </a:p>
        </p:txBody>
      </p:sp>
      <p:sp>
        <p:nvSpPr>
          <p:cNvPr id="298" name="Google Shape;298;p22"/>
          <p:cNvSpPr txBox="1">
            <a:spLocks noGrp="1"/>
          </p:cNvSpPr>
          <p:nvPr>
            <p:ph idx="1"/>
          </p:nvPr>
        </p:nvSpPr>
        <p:spPr/>
        <p:txBody>
          <a:bodyPr/>
          <a:lstStyle/>
          <a:p>
            <a:r>
              <a:rPr lang="en-US">
                <a:sym typeface="Verdana"/>
              </a:rPr>
              <a:t>Technical issues</a:t>
            </a:r>
            <a:endParaRPr lang="en-US"/>
          </a:p>
          <a:p>
            <a:endParaRPr lang="en-US">
              <a:sym typeface="Verdana"/>
            </a:endParaRPr>
          </a:p>
          <a:p>
            <a:r>
              <a:rPr lang="en-US">
                <a:sym typeface="Verdana"/>
              </a:rPr>
              <a:t>Workflow, task design</a:t>
            </a:r>
            <a:endParaRPr lang="en-US"/>
          </a:p>
          <a:p>
            <a:endParaRPr lang="en-US">
              <a:sym typeface="Verdana"/>
            </a:endParaRPr>
          </a:p>
          <a:p>
            <a:r>
              <a:rPr lang="en-US">
                <a:sym typeface="Verdana"/>
              </a:rPr>
              <a:t>Screen layouts and information display</a:t>
            </a:r>
            <a:endParaRPr lang="en-US"/>
          </a:p>
          <a:p>
            <a:endParaRPr lang="en-US">
              <a:sym typeface="Verdana"/>
            </a:endParaRPr>
          </a:p>
          <a:p>
            <a:r>
              <a:rPr lang="en-US">
                <a:sym typeface="Verdana"/>
              </a:rPr>
              <a:t>Difficult, controversial, critical areas</a:t>
            </a:r>
            <a:endParaRPr lang="en-US"/>
          </a:p>
          <a:p>
            <a:pPr lvl="0"/>
            <a:endParaRPr lang="en-US"/>
          </a:p>
        </p:txBody>
      </p:sp>
      <p:sp>
        <p:nvSpPr>
          <p:cNvPr id="2" name="Slide Number Placeholder 1">
            <a:extLst>
              <a:ext uri="{FF2B5EF4-FFF2-40B4-BE49-F238E27FC236}">
                <a16:creationId xmlns:a16="http://schemas.microsoft.com/office/drawing/2014/main" id="{A22C7B9F-4E95-4977-AA61-E1D8EAC07CA2}"/>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37</a:t>
            </a:fld>
            <a:endParaRPr lang="en-US"/>
          </a:p>
        </p:txBody>
      </p:sp>
    </p:spTree>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23"/>
          <p:cNvSpPr/>
          <p:nvPr/>
        </p:nvSpPr>
        <p:spPr>
          <a:xfrm>
            <a:off x="703265" y="6248400"/>
            <a:ext cx="18986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306" name="Google Shape;306;p23"/>
          <p:cNvSpPr/>
          <p:nvPr/>
        </p:nvSpPr>
        <p:spPr>
          <a:xfrm>
            <a:off x="3165477" y="6248400"/>
            <a:ext cx="28130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307" name="Google Shape;307;p23"/>
          <p:cNvSpPr/>
          <p:nvPr/>
        </p:nvSpPr>
        <p:spPr>
          <a:xfrm>
            <a:off x="703265" y="6248400"/>
            <a:ext cx="18986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308" name="Google Shape;308;p23"/>
          <p:cNvSpPr/>
          <p:nvPr/>
        </p:nvSpPr>
        <p:spPr>
          <a:xfrm>
            <a:off x="3165477" y="6248400"/>
            <a:ext cx="28130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309" name="Google Shape;309;p23"/>
          <p:cNvSpPr txBox="1">
            <a:spLocks noGrp="1"/>
          </p:cNvSpPr>
          <p:nvPr>
            <p:ph type="title"/>
          </p:nvPr>
        </p:nvSpPr>
        <p:spPr/>
        <p:txBody>
          <a:bodyPr/>
          <a:lstStyle/>
          <a:p>
            <a:pPr lvl="0"/>
            <a:r>
              <a:rPr lang="en-US">
                <a:sym typeface="Calibri"/>
              </a:rPr>
              <a:t>Low-fidelity Prototyping</a:t>
            </a:r>
          </a:p>
        </p:txBody>
      </p:sp>
      <p:sp>
        <p:nvSpPr>
          <p:cNvPr id="310" name="Google Shape;310;p23"/>
          <p:cNvSpPr txBox="1">
            <a:spLocks noGrp="1"/>
          </p:cNvSpPr>
          <p:nvPr>
            <p:ph idx="1"/>
          </p:nvPr>
        </p:nvSpPr>
        <p:spPr/>
        <p:txBody>
          <a:bodyPr/>
          <a:lstStyle/>
          <a:p>
            <a:r>
              <a:rPr lang="en-US">
                <a:sym typeface="Verdana"/>
              </a:rPr>
              <a:t>Uses a medium which is unlike the final medium, e.g. paper, cardboard</a:t>
            </a:r>
            <a:endParaRPr lang="en-US"/>
          </a:p>
          <a:p>
            <a:r>
              <a:rPr lang="en-US">
                <a:sym typeface="Verdana"/>
              </a:rPr>
              <a:t>Is quick, cheap and </a:t>
            </a:r>
            <a:br>
              <a:rPr lang="en-US">
                <a:sym typeface="Verdana"/>
              </a:rPr>
            </a:br>
            <a:r>
              <a:rPr lang="en-US">
                <a:sym typeface="Verdana"/>
              </a:rPr>
              <a:t>easily changed</a:t>
            </a:r>
            <a:endParaRPr lang="en-US"/>
          </a:p>
          <a:p>
            <a:r>
              <a:rPr lang="en-US">
                <a:sym typeface="Verdana"/>
              </a:rPr>
              <a:t>Example: </a:t>
            </a:r>
            <a:endParaRPr lang="en-US"/>
          </a:p>
          <a:p>
            <a:pPr marL="457200" lvl="1" indent="0">
              <a:buNone/>
            </a:pPr>
            <a:r>
              <a:rPr lang="en-US">
                <a:sym typeface="Verdana"/>
              </a:rPr>
              <a:t>Card-based prototypes:</a:t>
            </a:r>
          </a:p>
          <a:p>
            <a:pPr lvl="1"/>
            <a:r>
              <a:rPr lang="en-US">
                <a:sym typeface="Verdana"/>
              </a:rPr>
              <a:t>Index cards (3 X 5 inches) </a:t>
            </a:r>
            <a:endParaRPr lang="en-US"/>
          </a:p>
          <a:p>
            <a:pPr lvl="1"/>
            <a:r>
              <a:rPr lang="en-US">
                <a:sym typeface="Verdana"/>
              </a:rPr>
              <a:t>Each card represents </a:t>
            </a:r>
            <a:br>
              <a:rPr lang="en-US">
                <a:sym typeface="Verdana"/>
              </a:rPr>
            </a:br>
            <a:r>
              <a:rPr lang="en-US">
                <a:sym typeface="Verdana"/>
              </a:rPr>
              <a:t>one screen or part of screen</a:t>
            </a:r>
            <a:endParaRPr lang="en-US"/>
          </a:p>
          <a:p>
            <a:pPr lvl="1"/>
            <a:r>
              <a:rPr lang="en-US">
                <a:sym typeface="Verdana"/>
              </a:rPr>
              <a:t>Often used in website development</a:t>
            </a:r>
            <a:endParaRPr lang="en-US"/>
          </a:p>
        </p:txBody>
      </p:sp>
      <p:sp>
        <p:nvSpPr>
          <p:cNvPr id="2" name="Slide Number Placeholder 1">
            <a:extLst>
              <a:ext uri="{FF2B5EF4-FFF2-40B4-BE49-F238E27FC236}">
                <a16:creationId xmlns:a16="http://schemas.microsoft.com/office/drawing/2014/main" id="{C948B09E-6D5B-4218-88A9-79599E72D203}"/>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38</a:t>
            </a:fld>
            <a:endParaRPr lang="en-US"/>
          </a:p>
        </p:txBody>
      </p:sp>
      <p:pic>
        <p:nvPicPr>
          <p:cNvPr id="312" name="Google Shape;312;p23" descr="fig_09_01"/>
          <p:cNvPicPr preferRelativeResize="0"/>
          <p:nvPr/>
        </p:nvPicPr>
        <p:blipFill rotWithShape="1">
          <a:blip r:embed="rId3">
            <a:alphaModFix/>
          </a:blip>
          <a:srcRect/>
          <a:stretch/>
        </p:blipFill>
        <p:spPr>
          <a:xfrm>
            <a:off x="6162674" y="2071688"/>
            <a:ext cx="2914651" cy="4176712"/>
          </a:xfrm>
          <a:prstGeom prst="rect">
            <a:avLst/>
          </a:prstGeom>
          <a:noFill/>
          <a:ln>
            <a:noFill/>
          </a:ln>
        </p:spPr>
      </p:pic>
    </p:spTree>
  </p:cSld>
  <p:clrMapOvr>
    <a:masterClrMapping/>
  </p:clrMapOvr>
  <p:transition spd="slow"/>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24"/>
          <p:cNvSpPr txBox="1">
            <a:spLocks noGrp="1"/>
          </p:cNvSpPr>
          <p:nvPr>
            <p:ph type="title"/>
          </p:nvPr>
        </p:nvSpPr>
        <p:spPr/>
        <p:txBody>
          <a:bodyPr>
            <a:normAutofit/>
          </a:bodyPr>
          <a:lstStyle/>
          <a:p>
            <a:pPr lvl="0"/>
            <a:r>
              <a:rPr lang="en-US">
                <a:sym typeface="Verdana"/>
              </a:rPr>
              <a:t>Wireframes</a:t>
            </a:r>
            <a:endParaRPr lang="en-US"/>
          </a:p>
        </p:txBody>
      </p:sp>
      <p:sp>
        <p:nvSpPr>
          <p:cNvPr id="320" name="Google Shape;320;p24"/>
          <p:cNvSpPr txBox="1">
            <a:spLocks noGrp="1"/>
          </p:cNvSpPr>
          <p:nvPr>
            <p:ph idx="1"/>
          </p:nvPr>
        </p:nvSpPr>
        <p:spPr>
          <a:xfrm>
            <a:off x="457200" y="1524000"/>
            <a:ext cx="8229600" cy="1999785"/>
          </a:xfrm>
        </p:spPr>
        <p:txBody>
          <a:bodyPr/>
          <a:lstStyle/>
          <a:p>
            <a:pPr lvl="0"/>
            <a:r>
              <a:rPr lang="en-US"/>
              <a:t>Abstracted views of the design of each screen in your app, site, system, etc.</a:t>
            </a:r>
          </a:p>
          <a:p>
            <a:pPr lvl="0"/>
            <a:r>
              <a:rPr lang="en-US"/>
              <a:t>Every planned feature / functionality is represented.</a:t>
            </a:r>
          </a:p>
        </p:txBody>
      </p:sp>
      <p:sp>
        <p:nvSpPr>
          <p:cNvPr id="319" name="Google Shape;319;p24"/>
          <p:cNvSpPr txBox="1">
            <a:spLocks noGrp="1"/>
          </p:cNvSpPr>
          <p:nvPr>
            <p:ph type="sldNum" sz="quarter" idx="12"/>
          </p:nvPr>
        </p:nvSpPr>
        <p:spPr/>
        <p:txBody>
          <a:bodyPr/>
          <a:lstStyle/>
          <a:p>
            <a:pPr lvl="0"/>
            <a:fld id="{00000000-1234-1234-1234-123412341234}" type="slidenum">
              <a:rPr lang="en-US" smtClean="0"/>
              <a:pPr lvl="0"/>
              <a:t>39</a:t>
            </a:fld>
            <a:endParaRPr lang="en-US"/>
          </a:p>
        </p:txBody>
      </p:sp>
      <p:pic>
        <p:nvPicPr>
          <p:cNvPr id="322" name="Google Shape;322;p24" descr="C:\Users\lanthony\Desktop\220px-Profilewireframe.png"/>
          <p:cNvPicPr preferRelativeResize="0"/>
          <p:nvPr/>
        </p:nvPicPr>
        <p:blipFill rotWithShape="1">
          <a:blip r:embed="rId3">
            <a:alphaModFix/>
          </a:blip>
          <a:srcRect/>
          <a:stretch/>
        </p:blipFill>
        <p:spPr>
          <a:xfrm>
            <a:off x="406702" y="3595255"/>
            <a:ext cx="2095500" cy="2333625"/>
          </a:xfrm>
          <a:prstGeom prst="rect">
            <a:avLst/>
          </a:prstGeom>
          <a:noFill/>
          <a:ln>
            <a:noFill/>
          </a:ln>
        </p:spPr>
      </p:pic>
      <p:pic>
        <p:nvPicPr>
          <p:cNvPr id="321" name="Google Shape;321;p24" descr="C:\Users\lanthony\Desktop\wireframe-ex1.png"/>
          <p:cNvPicPr preferRelativeResize="0"/>
          <p:nvPr/>
        </p:nvPicPr>
        <p:blipFill rotWithShape="1">
          <a:blip r:embed="rId4">
            <a:alphaModFix/>
          </a:blip>
          <a:srcRect l="5731" r="8894"/>
          <a:stretch/>
        </p:blipFill>
        <p:spPr>
          <a:xfrm>
            <a:off x="1833372" y="3876674"/>
            <a:ext cx="3450232" cy="2571751"/>
          </a:xfrm>
          <a:prstGeom prst="rect">
            <a:avLst/>
          </a:prstGeom>
          <a:noFill/>
          <a:ln>
            <a:noFill/>
          </a:ln>
        </p:spPr>
      </p:pic>
      <p:pic>
        <p:nvPicPr>
          <p:cNvPr id="323" name="Google Shape;323;p24" descr="C:\Users\lanthony\Desktop\borderline-digital-mobile-balsamiq.png"/>
          <p:cNvPicPr preferRelativeResize="0"/>
          <p:nvPr/>
        </p:nvPicPr>
        <p:blipFill rotWithShape="1">
          <a:blip r:embed="rId5">
            <a:alphaModFix/>
          </a:blip>
          <a:srcRect/>
          <a:stretch/>
        </p:blipFill>
        <p:spPr>
          <a:xfrm>
            <a:off x="4614773" y="4402899"/>
            <a:ext cx="4110228" cy="2331720"/>
          </a:xfrm>
          <a:prstGeom prst="rect">
            <a:avLst/>
          </a:prstGeom>
          <a:noFill/>
          <a:ln>
            <a:noFill/>
          </a:ln>
        </p:spPr>
      </p:pic>
    </p:spTree>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10DC3-7FD9-43D2-B2E0-CB51D925BD4B}"/>
              </a:ext>
            </a:extLst>
          </p:cNvPr>
          <p:cNvSpPr>
            <a:spLocks noGrp="1"/>
          </p:cNvSpPr>
          <p:nvPr>
            <p:ph type="title"/>
          </p:nvPr>
        </p:nvSpPr>
        <p:spPr/>
        <p:txBody>
          <a:bodyPr/>
          <a:lstStyle/>
          <a:p>
            <a:r>
              <a:rPr lang="en-US"/>
              <a:t>What is UX design</a:t>
            </a:r>
          </a:p>
        </p:txBody>
      </p:sp>
      <p:sp>
        <p:nvSpPr>
          <p:cNvPr id="3" name="Content Placeholder 2">
            <a:extLst>
              <a:ext uri="{FF2B5EF4-FFF2-40B4-BE49-F238E27FC236}">
                <a16:creationId xmlns:a16="http://schemas.microsoft.com/office/drawing/2014/main" id="{003B2422-A50E-4849-919F-A5216FF96A16}"/>
              </a:ext>
            </a:extLst>
          </p:cNvPr>
          <p:cNvSpPr>
            <a:spLocks noGrp="1"/>
          </p:cNvSpPr>
          <p:nvPr>
            <p:ph idx="1"/>
          </p:nvPr>
        </p:nvSpPr>
        <p:spPr/>
        <p:txBody>
          <a:bodyPr>
            <a:normAutofit fontScale="92500" lnSpcReduction="10000"/>
          </a:bodyPr>
          <a:lstStyle/>
          <a:p>
            <a:r>
              <a:rPr lang="en-US" b="1"/>
              <a:t>The </a:t>
            </a:r>
            <a:r>
              <a:rPr lang="en-US" b="1">
                <a:solidFill>
                  <a:srgbClr val="FF0000"/>
                </a:solidFill>
              </a:rPr>
              <a:t>WHY</a:t>
            </a:r>
            <a:r>
              <a:rPr lang="en-US" b="1"/>
              <a:t> of a product</a:t>
            </a:r>
            <a:endParaRPr lang="en-US"/>
          </a:p>
          <a:p>
            <a:r>
              <a:rPr lang="en-US"/>
              <a:t>The process of creating products that </a:t>
            </a:r>
            <a:r>
              <a:rPr lang="en-US" b="1">
                <a:solidFill>
                  <a:srgbClr val="FF0000"/>
                </a:solidFill>
              </a:rPr>
              <a:t>provide meaningful and relevant experiences to users</a:t>
            </a:r>
            <a:r>
              <a:rPr lang="en-US"/>
              <a:t>. </a:t>
            </a:r>
          </a:p>
          <a:p>
            <a:r>
              <a:rPr lang="en-US"/>
              <a:t>The goal is to create a digital product </a:t>
            </a:r>
            <a:r>
              <a:rPr lang="en-US" b="1">
                <a:solidFill>
                  <a:srgbClr val="FF0000"/>
                </a:solidFill>
              </a:rPr>
              <a:t>a user feels comfortable with</a:t>
            </a:r>
            <a:r>
              <a:rPr lang="en-US" b="1"/>
              <a:t>.</a:t>
            </a:r>
            <a:r>
              <a:rPr lang="en-US"/>
              <a:t> </a:t>
            </a:r>
          </a:p>
          <a:p>
            <a:r>
              <a:rPr lang="en-US"/>
              <a:t>The way a product functions and a user operates it: </a:t>
            </a:r>
          </a:p>
          <a:p>
            <a:pPr lvl="1"/>
            <a:r>
              <a:rPr lang="en-US"/>
              <a:t>Content hierarchy, clear navigation, and functionality of the visual elements. </a:t>
            </a:r>
          </a:p>
          <a:p>
            <a:pPr lvl="1"/>
            <a:r>
              <a:rPr lang="en-US"/>
              <a:t>All this helps solving user’s problem. </a:t>
            </a:r>
          </a:p>
          <a:p>
            <a:pPr lvl="1"/>
            <a:r>
              <a:rPr lang="en-US"/>
              <a:t>Also, a design must be created in compliance with technical and business specifications.</a:t>
            </a:r>
          </a:p>
        </p:txBody>
      </p:sp>
      <p:sp>
        <p:nvSpPr>
          <p:cNvPr id="4" name="Slide Number Placeholder 3">
            <a:extLst>
              <a:ext uri="{FF2B5EF4-FFF2-40B4-BE49-F238E27FC236}">
                <a16:creationId xmlns:a16="http://schemas.microsoft.com/office/drawing/2014/main" id="{92AC0441-33BF-4826-8FF4-5E3DBE41C2C9}"/>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4</a:t>
            </a:fld>
            <a:endParaRPr lang="en-US"/>
          </a:p>
        </p:txBody>
      </p:sp>
    </p:spTree>
    <p:extLst>
      <p:ext uri="{BB962C8B-B14F-4D97-AF65-F5344CB8AC3E}">
        <p14:creationId xmlns:p14="http://schemas.microsoft.com/office/powerpoint/2010/main" val="1944127884"/>
      </p:ext>
    </p:extLst>
  </p:cSld>
  <p:clrMapOvr>
    <a:masterClrMapping/>
  </p:clrMapOvr>
  <p:transitio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25"/>
          <p:cNvSpPr/>
          <p:nvPr/>
        </p:nvSpPr>
        <p:spPr>
          <a:xfrm>
            <a:off x="703265" y="6248400"/>
            <a:ext cx="18986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333" name="Google Shape;333;p25"/>
          <p:cNvSpPr txBox="1">
            <a:spLocks noGrp="1"/>
          </p:cNvSpPr>
          <p:nvPr>
            <p:ph type="title"/>
          </p:nvPr>
        </p:nvSpPr>
        <p:spPr/>
        <p:txBody>
          <a:bodyPr/>
          <a:lstStyle/>
          <a:p>
            <a:pPr lvl="0"/>
            <a:r>
              <a:rPr lang="en-US"/>
              <a:t>‘Wizard-of-Oz’ prototyping</a:t>
            </a:r>
          </a:p>
        </p:txBody>
      </p:sp>
      <p:sp>
        <p:nvSpPr>
          <p:cNvPr id="334" name="Google Shape;334;p25"/>
          <p:cNvSpPr txBox="1">
            <a:spLocks noGrp="1"/>
          </p:cNvSpPr>
          <p:nvPr>
            <p:ph idx="1"/>
          </p:nvPr>
        </p:nvSpPr>
        <p:spPr/>
        <p:txBody>
          <a:bodyPr/>
          <a:lstStyle/>
          <a:p>
            <a:pPr lvl="0"/>
            <a:r>
              <a:rPr lang="en-US">
                <a:sym typeface="Verdana"/>
              </a:rPr>
              <a:t>The user thinks they are interacting with a computer, but a developer is responding to output rather than the system. </a:t>
            </a:r>
            <a:endParaRPr lang="en-US"/>
          </a:p>
          <a:p>
            <a:pPr lvl="0"/>
            <a:r>
              <a:rPr lang="en-US">
                <a:sym typeface="Verdana"/>
              </a:rPr>
              <a:t>Usually done early in design to understand users’ expectations</a:t>
            </a:r>
            <a:endParaRPr lang="en-US"/>
          </a:p>
        </p:txBody>
      </p:sp>
      <p:sp>
        <p:nvSpPr>
          <p:cNvPr id="2" name="Slide Number Placeholder 1">
            <a:extLst>
              <a:ext uri="{FF2B5EF4-FFF2-40B4-BE49-F238E27FC236}">
                <a16:creationId xmlns:a16="http://schemas.microsoft.com/office/drawing/2014/main" id="{D182E8ED-AB2F-4D0A-89F1-AD2A2511F746}"/>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40</a:t>
            </a:fld>
            <a:endParaRPr lang="en-US"/>
          </a:p>
        </p:txBody>
      </p:sp>
      <p:grpSp>
        <p:nvGrpSpPr>
          <p:cNvPr id="10" name="Group 9">
            <a:extLst>
              <a:ext uri="{FF2B5EF4-FFF2-40B4-BE49-F238E27FC236}">
                <a16:creationId xmlns:a16="http://schemas.microsoft.com/office/drawing/2014/main" id="{928B8D5D-9150-4647-9F5F-882914E81850}"/>
              </a:ext>
            </a:extLst>
          </p:cNvPr>
          <p:cNvGrpSpPr/>
          <p:nvPr/>
        </p:nvGrpSpPr>
        <p:grpSpPr>
          <a:xfrm>
            <a:off x="2902692" y="3848100"/>
            <a:ext cx="5346699" cy="2705100"/>
            <a:chOff x="6670819" y="3733800"/>
            <a:chExt cx="5346699" cy="2705100"/>
          </a:xfrm>
        </p:grpSpPr>
        <p:sp>
          <p:nvSpPr>
            <p:cNvPr id="336" name="Google Shape;336;p25"/>
            <p:cNvSpPr/>
            <p:nvPr/>
          </p:nvSpPr>
          <p:spPr>
            <a:xfrm>
              <a:off x="7812231" y="4640263"/>
              <a:ext cx="631825" cy="533400"/>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337" name="Google Shape;337;p25"/>
            <p:cNvSpPr/>
            <p:nvPr/>
          </p:nvSpPr>
          <p:spPr>
            <a:xfrm>
              <a:off x="6670819" y="3733800"/>
              <a:ext cx="3729037" cy="2286000"/>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338" name="Google Shape;338;p25"/>
            <p:cNvSpPr/>
            <p:nvPr/>
          </p:nvSpPr>
          <p:spPr>
            <a:xfrm>
              <a:off x="10680843" y="4495800"/>
              <a:ext cx="703262" cy="533400"/>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339" name="Google Shape;339;p25"/>
            <p:cNvSpPr txBox="1"/>
            <p:nvPr/>
          </p:nvSpPr>
          <p:spPr>
            <a:xfrm>
              <a:off x="7796360" y="4671727"/>
              <a:ext cx="946883" cy="461624"/>
            </a:xfrm>
            <a:prstGeom prst="rect">
              <a:avLst/>
            </a:prstGeom>
            <a:noFill/>
            <a:ln>
              <a:noFill/>
            </a:ln>
          </p:spPr>
          <p:txBody>
            <a:bodyPr spcFirstLastPara="1" wrap="square" lIns="91425" tIns="45700" rIns="91425" bIns="45700" anchor="t" anchorCtr="0">
              <a:spAutoFit/>
            </a:bodyPr>
            <a:lstStyle/>
            <a:p>
              <a:pPr>
                <a:spcBef>
                  <a:spcPts val="0"/>
                </a:spcBef>
                <a:spcAft>
                  <a:spcPts val="0"/>
                </a:spcAft>
              </a:pPr>
              <a:r>
                <a:rPr lang="en-US" sz="800" b="1">
                  <a:solidFill>
                    <a:schemeClr val="dk1"/>
                  </a:solidFill>
                  <a:latin typeface="Arial"/>
                  <a:ea typeface="Arial"/>
                  <a:cs typeface="Arial"/>
                  <a:sym typeface="Arial"/>
                </a:rPr>
                <a:t>&gt;Blurb blurb</a:t>
              </a:r>
              <a:endParaRPr/>
            </a:p>
            <a:p>
              <a:pPr>
                <a:spcBef>
                  <a:spcPts val="0"/>
                </a:spcBef>
                <a:spcAft>
                  <a:spcPts val="0"/>
                </a:spcAft>
              </a:pPr>
              <a:r>
                <a:rPr lang="en-US" sz="800" b="1">
                  <a:solidFill>
                    <a:schemeClr val="dk1"/>
                  </a:solidFill>
                  <a:latin typeface="Arial"/>
                  <a:ea typeface="Arial"/>
                  <a:cs typeface="Arial"/>
                  <a:sym typeface="Arial"/>
                </a:rPr>
                <a:t>&gt;Do this</a:t>
              </a:r>
              <a:endParaRPr/>
            </a:p>
            <a:p>
              <a:pPr>
                <a:spcBef>
                  <a:spcPts val="0"/>
                </a:spcBef>
                <a:spcAft>
                  <a:spcPts val="0"/>
                </a:spcAft>
              </a:pPr>
              <a:r>
                <a:rPr lang="en-US" sz="800" b="1">
                  <a:solidFill>
                    <a:schemeClr val="dk1"/>
                  </a:solidFill>
                  <a:latin typeface="Arial"/>
                  <a:ea typeface="Arial"/>
                  <a:cs typeface="Arial"/>
                  <a:sym typeface="Arial"/>
                </a:rPr>
                <a:t>&gt;Why?</a:t>
              </a:r>
              <a:endParaRPr/>
            </a:p>
          </p:txBody>
        </p:sp>
        <p:sp>
          <p:nvSpPr>
            <p:cNvPr id="340" name="Google Shape;340;p25"/>
            <p:cNvSpPr/>
            <p:nvPr/>
          </p:nvSpPr>
          <p:spPr>
            <a:xfrm>
              <a:off x="6953394" y="4648200"/>
              <a:ext cx="211137" cy="228600"/>
            </a:xfrm>
            <a:prstGeom prst="ellipse">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cxnSp>
          <p:nvCxnSpPr>
            <p:cNvPr id="341" name="Google Shape;341;p25"/>
            <p:cNvCxnSpPr/>
            <p:nvPr/>
          </p:nvCxnSpPr>
          <p:spPr>
            <a:xfrm>
              <a:off x="7093093" y="4876800"/>
              <a:ext cx="0" cy="228600"/>
            </a:xfrm>
            <a:prstGeom prst="straightConnector1">
              <a:avLst/>
            </a:prstGeom>
            <a:noFill/>
            <a:ln w="12700" cap="flat" cmpd="sng">
              <a:solidFill>
                <a:schemeClr val="dk1"/>
              </a:solidFill>
              <a:prstDash val="solid"/>
              <a:round/>
              <a:headEnd type="none" w="med" len="med"/>
              <a:tailEnd type="none" w="med" len="med"/>
            </a:ln>
          </p:spPr>
        </p:cxnSp>
        <p:cxnSp>
          <p:nvCxnSpPr>
            <p:cNvPr id="342" name="Google Shape;342;p25"/>
            <p:cNvCxnSpPr/>
            <p:nvPr/>
          </p:nvCxnSpPr>
          <p:spPr>
            <a:xfrm>
              <a:off x="7093094" y="5105400"/>
              <a:ext cx="280987" cy="0"/>
            </a:xfrm>
            <a:prstGeom prst="straightConnector1">
              <a:avLst/>
            </a:prstGeom>
            <a:noFill/>
            <a:ln w="12700" cap="flat" cmpd="sng">
              <a:solidFill>
                <a:schemeClr val="dk1"/>
              </a:solidFill>
              <a:prstDash val="solid"/>
              <a:round/>
              <a:headEnd type="none" w="med" len="med"/>
              <a:tailEnd type="none" w="med" len="med"/>
            </a:ln>
          </p:spPr>
        </p:cxnSp>
        <p:cxnSp>
          <p:nvCxnSpPr>
            <p:cNvPr id="343" name="Google Shape;343;p25"/>
            <p:cNvCxnSpPr/>
            <p:nvPr/>
          </p:nvCxnSpPr>
          <p:spPr>
            <a:xfrm>
              <a:off x="7093093" y="5105400"/>
              <a:ext cx="0" cy="228600"/>
            </a:xfrm>
            <a:prstGeom prst="straightConnector1">
              <a:avLst/>
            </a:prstGeom>
            <a:noFill/>
            <a:ln w="12700" cap="flat" cmpd="sng">
              <a:solidFill>
                <a:schemeClr val="dk1"/>
              </a:solidFill>
              <a:prstDash val="solid"/>
              <a:round/>
              <a:headEnd type="none" w="med" len="med"/>
              <a:tailEnd type="none" w="med" len="med"/>
            </a:ln>
          </p:spPr>
        </p:cxnSp>
        <p:cxnSp>
          <p:nvCxnSpPr>
            <p:cNvPr id="344" name="Google Shape;344;p25"/>
            <p:cNvCxnSpPr/>
            <p:nvPr/>
          </p:nvCxnSpPr>
          <p:spPr>
            <a:xfrm>
              <a:off x="7093094" y="5334000"/>
              <a:ext cx="352425" cy="0"/>
            </a:xfrm>
            <a:prstGeom prst="straightConnector1">
              <a:avLst/>
            </a:prstGeom>
            <a:noFill/>
            <a:ln w="12700" cap="flat" cmpd="sng">
              <a:solidFill>
                <a:schemeClr val="dk1"/>
              </a:solidFill>
              <a:prstDash val="solid"/>
              <a:round/>
              <a:headEnd type="none" w="med" len="med"/>
              <a:tailEnd type="none" w="med" len="med"/>
            </a:ln>
          </p:spPr>
        </p:cxnSp>
        <p:cxnSp>
          <p:nvCxnSpPr>
            <p:cNvPr id="345" name="Google Shape;345;p25"/>
            <p:cNvCxnSpPr/>
            <p:nvPr/>
          </p:nvCxnSpPr>
          <p:spPr>
            <a:xfrm>
              <a:off x="7445518" y="5334000"/>
              <a:ext cx="0" cy="304800"/>
            </a:xfrm>
            <a:prstGeom prst="straightConnector1">
              <a:avLst/>
            </a:prstGeom>
            <a:noFill/>
            <a:ln w="12700" cap="flat" cmpd="sng">
              <a:solidFill>
                <a:schemeClr val="dk1"/>
              </a:solidFill>
              <a:prstDash val="solid"/>
              <a:round/>
              <a:headEnd type="none" w="med" len="med"/>
              <a:tailEnd type="none" w="med" len="med"/>
            </a:ln>
          </p:spPr>
        </p:cxnSp>
        <p:sp>
          <p:nvSpPr>
            <p:cNvPr id="346" name="Google Shape;346;p25"/>
            <p:cNvSpPr/>
            <p:nvPr/>
          </p:nvSpPr>
          <p:spPr>
            <a:xfrm>
              <a:off x="7304231" y="5029200"/>
              <a:ext cx="492125" cy="228600"/>
            </a:xfrm>
            <a:prstGeom prst="parallelogram">
              <a:avLst>
                <a:gd name="adj" fmla="val 53819"/>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cxnSp>
          <p:nvCxnSpPr>
            <p:cNvPr id="347" name="Google Shape;347;p25"/>
            <p:cNvCxnSpPr/>
            <p:nvPr/>
          </p:nvCxnSpPr>
          <p:spPr>
            <a:xfrm>
              <a:off x="7445519" y="5105400"/>
              <a:ext cx="211137" cy="0"/>
            </a:xfrm>
            <a:prstGeom prst="straightConnector1">
              <a:avLst/>
            </a:prstGeom>
            <a:noFill/>
            <a:ln w="12700" cap="rnd" cmpd="sng">
              <a:solidFill>
                <a:schemeClr val="dk1"/>
              </a:solidFill>
              <a:prstDash val="dot"/>
              <a:round/>
              <a:headEnd type="none" w="med" len="med"/>
              <a:tailEnd type="none" w="med" len="med"/>
            </a:ln>
          </p:spPr>
        </p:cxnSp>
        <p:cxnSp>
          <p:nvCxnSpPr>
            <p:cNvPr id="348" name="Google Shape;348;p25"/>
            <p:cNvCxnSpPr/>
            <p:nvPr/>
          </p:nvCxnSpPr>
          <p:spPr>
            <a:xfrm>
              <a:off x="7445519" y="5181600"/>
              <a:ext cx="211137" cy="0"/>
            </a:xfrm>
            <a:prstGeom prst="straightConnector1">
              <a:avLst/>
            </a:prstGeom>
            <a:noFill/>
            <a:ln w="12700" cap="flat" cmpd="sng">
              <a:solidFill>
                <a:schemeClr val="dk1"/>
              </a:solidFill>
              <a:prstDash val="dash"/>
              <a:round/>
              <a:headEnd type="none" w="med" len="med"/>
              <a:tailEnd type="none" w="med" len="med"/>
            </a:ln>
          </p:spPr>
        </p:cxnSp>
        <p:sp>
          <p:nvSpPr>
            <p:cNvPr id="349" name="Google Shape;349;p25"/>
            <p:cNvSpPr txBox="1"/>
            <p:nvPr/>
          </p:nvSpPr>
          <p:spPr>
            <a:xfrm>
              <a:off x="6937519" y="3897313"/>
              <a:ext cx="726481" cy="400069"/>
            </a:xfrm>
            <a:prstGeom prst="rect">
              <a:avLst/>
            </a:prstGeom>
            <a:noFill/>
            <a:ln>
              <a:noFill/>
            </a:ln>
          </p:spPr>
          <p:txBody>
            <a:bodyPr spcFirstLastPara="1" wrap="square" lIns="91425" tIns="45700" rIns="91425" bIns="45700" anchor="t" anchorCtr="0">
              <a:spAutoFit/>
            </a:bodyPr>
            <a:lstStyle/>
            <a:p>
              <a:pPr>
                <a:spcBef>
                  <a:spcPts val="0"/>
                </a:spcBef>
                <a:spcAft>
                  <a:spcPts val="0"/>
                </a:spcAft>
              </a:pPr>
              <a:r>
                <a:rPr lang="en-US" sz="2000">
                  <a:solidFill>
                    <a:schemeClr val="dk1"/>
                  </a:solidFill>
                  <a:latin typeface="Arial"/>
                  <a:ea typeface="Arial"/>
                  <a:cs typeface="Arial"/>
                  <a:sym typeface="Arial"/>
                </a:rPr>
                <a:t>User</a:t>
              </a:r>
              <a:endParaRPr/>
            </a:p>
          </p:txBody>
        </p:sp>
        <p:sp>
          <p:nvSpPr>
            <p:cNvPr id="350" name="Google Shape;350;p25"/>
            <p:cNvSpPr/>
            <p:nvPr/>
          </p:nvSpPr>
          <p:spPr>
            <a:xfrm>
              <a:off x="11736530" y="4267200"/>
              <a:ext cx="280988" cy="304800"/>
            </a:xfrm>
            <a:prstGeom prst="ellipse">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cxnSp>
          <p:nvCxnSpPr>
            <p:cNvPr id="351" name="Google Shape;351;p25"/>
            <p:cNvCxnSpPr/>
            <p:nvPr/>
          </p:nvCxnSpPr>
          <p:spPr>
            <a:xfrm>
              <a:off x="11876230" y="4572000"/>
              <a:ext cx="0" cy="304800"/>
            </a:xfrm>
            <a:prstGeom prst="straightConnector1">
              <a:avLst/>
            </a:prstGeom>
            <a:noFill/>
            <a:ln w="12700" cap="flat" cmpd="sng">
              <a:solidFill>
                <a:schemeClr val="dk1"/>
              </a:solidFill>
              <a:prstDash val="solid"/>
              <a:round/>
              <a:headEnd type="none" w="med" len="med"/>
              <a:tailEnd type="none" w="med" len="med"/>
            </a:ln>
          </p:spPr>
        </p:cxnSp>
        <p:sp>
          <p:nvSpPr>
            <p:cNvPr id="352" name="Google Shape;352;p25"/>
            <p:cNvSpPr/>
            <p:nvPr/>
          </p:nvSpPr>
          <p:spPr>
            <a:xfrm rot="-8824957">
              <a:off x="11384106" y="4800600"/>
              <a:ext cx="492125" cy="228600"/>
            </a:xfrm>
            <a:prstGeom prst="parallelogram">
              <a:avLst>
                <a:gd name="adj" fmla="val 53819"/>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cxnSp>
          <p:nvCxnSpPr>
            <p:cNvPr id="353" name="Google Shape;353;p25"/>
            <p:cNvCxnSpPr/>
            <p:nvPr/>
          </p:nvCxnSpPr>
          <p:spPr>
            <a:xfrm flipH="1">
              <a:off x="11665094" y="4724400"/>
              <a:ext cx="211137" cy="152400"/>
            </a:xfrm>
            <a:prstGeom prst="straightConnector1">
              <a:avLst/>
            </a:prstGeom>
            <a:noFill/>
            <a:ln w="12700" cap="flat" cmpd="sng">
              <a:solidFill>
                <a:schemeClr val="dk1"/>
              </a:solidFill>
              <a:prstDash val="solid"/>
              <a:round/>
              <a:headEnd type="none" w="med" len="med"/>
              <a:tailEnd type="none" w="med" len="med"/>
            </a:ln>
          </p:spPr>
        </p:cxnSp>
        <p:cxnSp>
          <p:nvCxnSpPr>
            <p:cNvPr id="354" name="Google Shape;354;p25"/>
            <p:cNvCxnSpPr/>
            <p:nvPr/>
          </p:nvCxnSpPr>
          <p:spPr>
            <a:xfrm>
              <a:off x="11595244" y="4876800"/>
              <a:ext cx="141287" cy="76200"/>
            </a:xfrm>
            <a:prstGeom prst="straightConnector1">
              <a:avLst/>
            </a:prstGeom>
            <a:noFill/>
            <a:ln w="12700" cap="rnd" cmpd="sng">
              <a:solidFill>
                <a:schemeClr val="dk1"/>
              </a:solidFill>
              <a:prstDash val="dot"/>
              <a:round/>
              <a:headEnd type="none" w="med" len="med"/>
              <a:tailEnd type="none" w="med" len="med"/>
            </a:ln>
          </p:spPr>
        </p:cxnSp>
        <p:cxnSp>
          <p:nvCxnSpPr>
            <p:cNvPr id="355" name="Google Shape;355;p25"/>
            <p:cNvCxnSpPr/>
            <p:nvPr/>
          </p:nvCxnSpPr>
          <p:spPr>
            <a:xfrm>
              <a:off x="11595244" y="4953000"/>
              <a:ext cx="141287" cy="76200"/>
            </a:xfrm>
            <a:prstGeom prst="straightConnector1">
              <a:avLst/>
            </a:prstGeom>
            <a:noFill/>
            <a:ln w="12700" cap="rnd" cmpd="sng">
              <a:solidFill>
                <a:schemeClr val="dk1"/>
              </a:solidFill>
              <a:prstDash val="dot"/>
              <a:round/>
              <a:headEnd type="none" w="med" len="med"/>
              <a:tailEnd type="none" w="med" len="med"/>
            </a:ln>
          </p:spPr>
        </p:cxnSp>
        <p:cxnSp>
          <p:nvCxnSpPr>
            <p:cNvPr id="356" name="Google Shape;356;p25"/>
            <p:cNvCxnSpPr/>
            <p:nvPr/>
          </p:nvCxnSpPr>
          <p:spPr>
            <a:xfrm>
              <a:off x="11876230" y="4876800"/>
              <a:ext cx="0" cy="228600"/>
            </a:xfrm>
            <a:prstGeom prst="straightConnector1">
              <a:avLst/>
            </a:prstGeom>
            <a:noFill/>
            <a:ln w="12700" cap="flat" cmpd="sng">
              <a:solidFill>
                <a:schemeClr val="dk1"/>
              </a:solidFill>
              <a:prstDash val="solid"/>
              <a:round/>
              <a:headEnd type="none" w="med" len="med"/>
              <a:tailEnd type="none" w="med" len="med"/>
            </a:ln>
          </p:spPr>
        </p:cxnSp>
        <p:cxnSp>
          <p:nvCxnSpPr>
            <p:cNvPr id="357" name="Google Shape;357;p25"/>
            <p:cNvCxnSpPr/>
            <p:nvPr/>
          </p:nvCxnSpPr>
          <p:spPr>
            <a:xfrm rot="10800000">
              <a:off x="11525394" y="5105400"/>
              <a:ext cx="350837" cy="0"/>
            </a:xfrm>
            <a:prstGeom prst="straightConnector1">
              <a:avLst/>
            </a:prstGeom>
            <a:noFill/>
            <a:ln w="12700" cap="flat" cmpd="sng">
              <a:solidFill>
                <a:schemeClr val="dk1"/>
              </a:solidFill>
              <a:prstDash val="solid"/>
              <a:round/>
              <a:headEnd type="none" w="med" len="med"/>
              <a:tailEnd type="none" w="med" len="med"/>
            </a:ln>
          </p:spPr>
        </p:cxnSp>
        <p:cxnSp>
          <p:nvCxnSpPr>
            <p:cNvPr id="358" name="Google Shape;358;p25"/>
            <p:cNvCxnSpPr/>
            <p:nvPr/>
          </p:nvCxnSpPr>
          <p:spPr>
            <a:xfrm>
              <a:off x="11525393" y="5105400"/>
              <a:ext cx="0" cy="228600"/>
            </a:xfrm>
            <a:prstGeom prst="straightConnector1">
              <a:avLst/>
            </a:prstGeom>
            <a:noFill/>
            <a:ln w="12700" cap="flat" cmpd="sng">
              <a:solidFill>
                <a:schemeClr val="dk1"/>
              </a:solidFill>
              <a:prstDash val="solid"/>
              <a:round/>
              <a:headEnd type="none" w="med" len="med"/>
              <a:tailEnd type="none" w="med" len="med"/>
            </a:ln>
          </p:spPr>
        </p:cxnSp>
        <p:sp>
          <p:nvSpPr>
            <p:cNvPr id="359" name="Google Shape;359;p25"/>
            <p:cNvSpPr/>
            <p:nvPr/>
          </p:nvSpPr>
          <p:spPr>
            <a:xfrm>
              <a:off x="7948755" y="5029200"/>
              <a:ext cx="3411538" cy="1409700"/>
            </a:xfrm>
            <a:custGeom>
              <a:avLst/>
              <a:gdLst/>
              <a:ahLst/>
              <a:cxnLst/>
              <a:rect l="l" t="t" r="r" b="b"/>
              <a:pathLst>
                <a:path w="2328" h="888" extrusionOk="0">
                  <a:moveTo>
                    <a:pt x="184" y="96"/>
                  </a:moveTo>
                  <a:cubicBezTo>
                    <a:pt x="92" y="372"/>
                    <a:pt x="0" y="648"/>
                    <a:pt x="184" y="768"/>
                  </a:cubicBezTo>
                  <a:cubicBezTo>
                    <a:pt x="368" y="888"/>
                    <a:pt x="952" y="880"/>
                    <a:pt x="1288" y="816"/>
                  </a:cubicBezTo>
                  <a:cubicBezTo>
                    <a:pt x="1624" y="752"/>
                    <a:pt x="2072" y="520"/>
                    <a:pt x="2200" y="384"/>
                  </a:cubicBezTo>
                  <a:cubicBezTo>
                    <a:pt x="2328" y="248"/>
                    <a:pt x="2080" y="64"/>
                    <a:pt x="2056" y="0"/>
                  </a:cubicBezTo>
                </a:path>
              </a:pathLst>
            </a:cu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grpSp>
    </p:spTree>
  </p:cSld>
  <p:clrMapOvr>
    <a:masterClrMapping/>
  </p:clrMapOvr>
  <p:transition spd="slow"/>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26"/>
          <p:cNvSpPr txBox="1">
            <a:spLocks noGrp="1"/>
          </p:cNvSpPr>
          <p:nvPr>
            <p:ph type="title"/>
          </p:nvPr>
        </p:nvSpPr>
        <p:spPr/>
        <p:txBody>
          <a:bodyPr>
            <a:normAutofit/>
          </a:bodyPr>
          <a:lstStyle/>
          <a:p>
            <a:pPr lvl="0"/>
            <a:r>
              <a:rPr lang="en-US">
                <a:sym typeface="Verdana"/>
              </a:rPr>
              <a:t>Low-fidelity Prototyping</a:t>
            </a:r>
            <a:endParaRPr lang="en-US"/>
          </a:p>
        </p:txBody>
      </p:sp>
      <p:sp>
        <p:nvSpPr>
          <p:cNvPr id="365" name="Google Shape;365;p26"/>
          <p:cNvSpPr txBox="1">
            <a:spLocks noGrp="1"/>
          </p:cNvSpPr>
          <p:nvPr>
            <p:ph type="sldNum" sz="quarter" idx="12"/>
          </p:nvPr>
        </p:nvSpPr>
        <p:spPr/>
        <p:txBody>
          <a:bodyPr/>
          <a:lstStyle/>
          <a:p>
            <a:pPr lvl="0"/>
            <a:fld id="{00000000-1234-1234-1234-123412341234}" type="slidenum">
              <a:rPr lang="en-US" smtClean="0"/>
              <a:pPr lvl="0"/>
              <a:t>41</a:t>
            </a:fld>
            <a:endParaRPr lang="en-US"/>
          </a:p>
        </p:txBody>
      </p:sp>
      <p:sp>
        <p:nvSpPr>
          <p:cNvPr id="366" name="Google Shape;366;p26"/>
          <p:cNvSpPr txBox="1"/>
          <p:nvPr/>
        </p:nvSpPr>
        <p:spPr>
          <a:xfrm>
            <a:off x="613285" y="6122057"/>
            <a:ext cx="3273056" cy="523180"/>
          </a:xfrm>
          <a:prstGeom prst="rect">
            <a:avLst/>
          </a:prstGeom>
          <a:noFill/>
          <a:ln>
            <a:noFill/>
          </a:ln>
        </p:spPr>
        <p:txBody>
          <a:bodyPr spcFirstLastPara="1" wrap="square" lIns="91425" tIns="45700" rIns="91425" bIns="45700" anchor="t" anchorCtr="0">
            <a:spAutoFit/>
          </a:bodyPr>
          <a:lstStyle/>
          <a:p>
            <a:pPr algn="ctr">
              <a:spcBef>
                <a:spcPts val="0"/>
              </a:spcBef>
              <a:spcAft>
                <a:spcPts val="0"/>
              </a:spcAft>
            </a:pPr>
            <a:r>
              <a:rPr lang="en-US" sz="1400" i="1">
                <a:solidFill>
                  <a:schemeClr val="dk1"/>
                </a:solidFill>
                <a:latin typeface="Trebuchet MS"/>
                <a:ea typeface="Trebuchet MS"/>
                <a:cs typeface="Trebuchet MS"/>
                <a:sym typeface="Trebuchet MS"/>
              </a:rPr>
              <a:t>from Sketching User Experiences, by Buxton, p.370</a:t>
            </a:r>
            <a:endParaRPr/>
          </a:p>
        </p:txBody>
      </p:sp>
      <p:pic>
        <p:nvPicPr>
          <p:cNvPr id="367" name="Google Shape;367;p26"/>
          <p:cNvPicPr preferRelativeResize="0"/>
          <p:nvPr/>
        </p:nvPicPr>
        <p:blipFill rotWithShape="1">
          <a:blip r:embed="rId3">
            <a:alphaModFix/>
          </a:blip>
          <a:srcRect/>
          <a:stretch/>
        </p:blipFill>
        <p:spPr>
          <a:xfrm>
            <a:off x="1222231" y="1686155"/>
            <a:ext cx="1916988" cy="4462272"/>
          </a:xfrm>
          <a:prstGeom prst="rect">
            <a:avLst/>
          </a:prstGeom>
          <a:noFill/>
          <a:ln>
            <a:noFill/>
          </a:ln>
        </p:spPr>
      </p:pic>
      <p:sp>
        <p:nvSpPr>
          <p:cNvPr id="368" name="Google Shape;368;p26"/>
          <p:cNvSpPr txBox="1"/>
          <p:nvPr/>
        </p:nvSpPr>
        <p:spPr>
          <a:xfrm>
            <a:off x="4630480" y="6105694"/>
            <a:ext cx="4038600" cy="523180"/>
          </a:xfrm>
          <a:prstGeom prst="rect">
            <a:avLst/>
          </a:prstGeom>
          <a:noFill/>
          <a:ln>
            <a:noFill/>
          </a:ln>
        </p:spPr>
        <p:txBody>
          <a:bodyPr spcFirstLastPara="1" wrap="square" lIns="91425" tIns="45700" rIns="91425" bIns="45700" anchor="t" anchorCtr="0">
            <a:spAutoFit/>
          </a:bodyPr>
          <a:lstStyle/>
          <a:p>
            <a:pPr algn="ctr">
              <a:spcBef>
                <a:spcPts val="0"/>
              </a:spcBef>
              <a:spcAft>
                <a:spcPts val="0"/>
              </a:spcAft>
            </a:pPr>
            <a:r>
              <a:rPr lang="en-US" sz="1400" i="1">
                <a:solidFill>
                  <a:schemeClr val="dk1"/>
                </a:solidFill>
                <a:latin typeface="Trebuchet MS"/>
                <a:ea typeface="Trebuchet MS"/>
                <a:cs typeface="Trebuchet MS"/>
                <a:sym typeface="Trebuchet MS"/>
              </a:rPr>
              <a:t>from Sketching User Experiences, by Buxton, p.372</a:t>
            </a:r>
            <a:endParaRPr/>
          </a:p>
        </p:txBody>
      </p:sp>
      <p:pic>
        <p:nvPicPr>
          <p:cNvPr id="369" name="Google Shape;369;p26"/>
          <p:cNvPicPr preferRelativeResize="0"/>
          <p:nvPr/>
        </p:nvPicPr>
        <p:blipFill rotWithShape="1">
          <a:blip r:embed="rId4">
            <a:alphaModFix/>
          </a:blip>
          <a:srcRect/>
          <a:stretch/>
        </p:blipFill>
        <p:spPr>
          <a:xfrm>
            <a:off x="4706684" y="1700435"/>
            <a:ext cx="3962399" cy="4405256"/>
          </a:xfrm>
          <a:prstGeom prst="rect">
            <a:avLst/>
          </a:prstGeom>
          <a:noFill/>
          <a:ln>
            <a:noFill/>
          </a:ln>
        </p:spPr>
      </p:pic>
      <p:sp>
        <p:nvSpPr>
          <p:cNvPr id="370" name="Google Shape;370;p26"/>
          <p:cNvSpPr txBox="1"/>
          <p:nvPr/>
        </p:nvSpPr>
        <p:spPr>
          <a:xfrm>
            <a:off x="4726173" y="1666446"/>
            <a:ext cx="1752600" cy="369291"/>
          </a:xfrm>
          <a:prstGeom prst="rect">
            <a:avLst/>
          </a:prstGeom>
          <a:noFill/>
          <a:ln>
            <a:noFill/>
          </a:ln>
        </p:spPr>
        <p:txBody>
          <a:bodyPr spcFirstLastPara="1" wrap="square" lIns="91425" tIns="45700" rIns="91425" bIns="45700" anchor="t" anchorCtr="0">
            <a:spAutoFit/>
          </a:bodyPr>
          <a:lstStyle/>
          <a:p>
            <a:pPr>
              <a:spcBef>
                <a:spcPts val="0"/>
              </a:spcBef>
              <a:spcAft>
                <a:spcPts val="0"/>
              </a:spcAft>
            </a:pPr>
            <a:r>
              <a:rPr lang="en-US" b="1">
                <a:solidFill>
                  <a:srgbClr val="FF0000"/>
                </a:solidFill>
                <a:latin typeface="Trebuchet MS"/>
                <a:ea typeface="Trebuchet MS"/>
                <a:cs typeface="Trebuchet MS"/>
                <a:sym typeface="Trebuchet MS"/>
              </a:rPr>
              <a:t>1</a:t>
            </a:r>
            <a:endParaRPr/>
          </a:p>
        </p:txBody>
      </p:sp>
      <p:sp>
        <p:nvSpPr>
          <p:cNvPr id="371" name="Google Shape;371;p26"/>
          <p:cNvSpPr txBox="1"/>
          <p:nvPr/>
        </p:nvSpPr>
        <p:spPr>
          <a:xfrm>
            <a:off x="6772761" y="1670778"/>
            <a:ext cx="1752600" cy="369291"/>
          </a:xfrm>
          <a:prstGeom prst="rect">
            <a:avLst/>
          </a:prstGeom>
          <a:noFill/>
          <a:ln>
            <a:noFill/>
          </a:ln>
        </p:spPr>
        <p:txBody>
          <a:bodyPr spcFirstLastPara="1" wrap="square" lIns="91425" tIns="45700" rIns="91425" bIns="45700" anchor="t" anchorCtr="0">
            <a:spAutoFit/>
          </a:bodyPr>
          <a:lstStyle/>
          <a:p>
            <a:pPr>
              <a:spcBef>
                <a:spcPts val="0"/>
              </a:spcBef>
              <a:spcAft>
                <a:spcPts val="0"/>
              </a:spcAft>
            </a:pPr>
            <a:r>
              <a:rPr lang="en-US" b="1">
                <a:solidFill>
                  <a:srgbClr val="FF0000"/>
                </a:solidFill>
                <a:latin typeface="Trebuchet MS"/>
                <a:ea typeface="Trebuchet MS"/>
                <a:cs typeface="Trebuchet MS"/>
                <a:sym typeface="Trebuchet MS"/>
              </a:rPr>
              <a:t>2</a:t>
            </a:r>
            <a:endParaRPr/>
          </a:p>
        </p:txBody>
      </p:sp>
      <p:sp>
        <p:nvSpPr>
          <p:cNvPr id="372" name="Google Shape;372;p26"/>
          <p:cNvSpPr txBox="1"/>
          <p:nvPr/>
        </p:nvSpPr>
        <p:spPr>
          <a:xfrm>
            <a:off x="4706681" y="3191034"/>
            <a:ext cx="1752600" cy="369291"/>
          </a:xfrm>
          <a:prstGeom prst="rect">
            <a:avLst/>
          </a:prstGeom>
          <a:noFill/>
          <a:ln>
            <a:noFill/>
          </a:ln>
        </p:spPr>
        <p:txBody>
          <a:bodyPr spcFirstLastPara="1" wrap="square" lIns="91425" tIns="45700" rIns="91425" bIns="45700" anchor="t" anchorCtr="0">
            <a:spAutoFit/>
          </a:bodyPr>
          <a:lstStyle/>
          <a:p>
            <a:pPr>
              <a:spcBef>
                <a:spcPts val="0"/>
              </a:spcBef>
              <a:spcAft>
                <a:spcPts val="0"/>
              </a:spcAft>
            </a:pPr>
            <a:r>
              <a:rPr lang="en-US" b="1">
                <a:solidFill>
                  <a:srgbClr val="FF0000"/>
                </a:solidFill>
                <a:latin typeface="Trebuchet MS"/>
                <a:ea typeface="Trebuchet MS"/>
                <a:cs typeface="Trebuchet MS"/>
                <a:sym typeface="Trebuchet MS"/>
              </a:rPr>
              <a:t>3</a:t>
            </a:r>
            <a:endParaRPr/>
          </a:p>
        </p:txBody>
      </p:sp>
      <p:sp>
        <p:nvSpPr>
          <p:cNvPr id="373" name="Google Shape;373;p26"/>
          <p:cNvSpPr txBox="1"/>
          <p:nvPr/>
        </p:nvSpPr>
        <p:spPr>
          <a:xfrm>
            <a:off x="6742795" y="3200542"/>
            <a:ext cx="1752600" cy="369291"/>
          </a:xfrm>
          <a:prstGeom prst="rect">
            <a:avLst/>
          </a:prstGeom>
          <a:noFill/>
          <a:ln>
            <a:noFill/>
          </a:ln>
        </p:spPr>
        <p:txBody>
          <a:bodyPr spcFirstLastPara="1" wrap="square" lIns="91425" tIns="45700" rIns="91425" bIns="45700" anchor="t" anchorCtr="0">
            <a:spAutoFit/>
          </a:bodyPr>
          <a:lstStyle/>
          <a:p>
            <a:pPr>
              <a:spcBef>
                <a:spcPts val="0"/>
              </a:spcBef>
              <a:spcAft>
                <a:spcPts val="0"/>
              </a:spcAft>
            </a:pPr>
            <a:r>
              <a:rPr lang="en-US" b="1">
                <a:solidFill>
                  <a:srgbClr val="FF0000"/>
                </a:solidFill>
                <a:latin typeface="Trebuchet MS"/>
                <a:ea typeface="Trebuchet MS"/>
                <a:cs typeface="Trebuchet MS"/>
                <a:sym typeface="Trebuchet MS"/>
              </a:rPr>
              <a:t>4</a:t>
            </a:r>
            <a:endParaRPr/>
          </a:p>
        </p:txBody>
      </p:sp>
      <p:sp>
        <p:nvSpPr>
          <p:cNvPr id="374" name="Google Shape;374;p26"/>
          <p:cNvSpPr txBox="1"/>
          <p:nvPr/>
        </p:nvSpPr>
        <p:spPr>
          <a:xfrm>
            <a:off x="4726173" y="4681630"/>
            <a:ext cx="1752600" cy="369291"/>
          </a:xfrm>
          <a:prstGeom prst="rect">
            <a:avLst/>
          </a:prstGeom>
          <a:noFill/>
          <a:ln>
            <a:noFill/>
          </a:ln>
        </p:spPr>
        <p:txBody>
          <a:bodyPr spcFirstLastPara="1" wrap="square" lIns="91425" tIns="45700" rIns="91425" bIns="45700" anchor="t" anchorCtr="0">
            <a:spAutoFit/>
          </a:bodyPr>
          <a:lstStyle/>
          <a:p>
            <a:pPr>
              <a:spcBef>
                <a:spcPts val="0"/>
              </a:spcBef>
              <a:spcAft>
                <a:spcPts val="0"/>
              </a:spcAft>
            </a:pPr>
            <a:r>
              <a:rPr lang="en-US" b="1">
                <a:solidFill>
                  <a:srgbClr val="FF0000"/>
                </a:solidFill>
                <a:latin typeface="Trebuchet MS"/>
                <a:ea typeface="Trebuchet MS"/>
                <a:cs typeface="Trebuchet MS"/>
                <a:sym typeface="Trebuchet MS"/>
              </a:rPr>
              <a:t>5</a:t>
            </a:r>
            <a:endParaRPr/>
          </a:p>
        </p:txBody>
      </p:sp>
      <p:sp>
        <p:nvSpPr>
          <p:cNvPr id="375" name="Google Shape;375;p26"/>
          <p:cNvSpPr txBox="1"/>
          <p:nvPr/>
        </p:nvSpPr>
        <p:spPr>
          <a:xfrm>
            <a:off x="6739579" y="4706461"/>
            <a:ext cx="1752600" cy="369291"/>
          </a:xfrm>
          <a:prstGeom prst="rect">
            <a:avLst/>
          </a:prstGeom>
          <a:noFill/>
          <a:ln>
            <a:noFill/>
          </a:ln>
        </p:spPr>
        <p:txBody>
          <a:bodyPr spcFirstLastPara="1" wrap="square" lIns="91425" tIns="45700" rIns="91425" bIns="45700" anchor="t" anchorCtr="0">
            <a:spAutoFit/>
          </a:bodyPr>
          <a:lstStyle/>
          <a:p>
            <a:pPr>
              <a:spcBef>
                <a:spcPts val="0"/>
              </a:spcBef>
              <a:spcAft>
                <a:spcPts val="0"/>
              </a:spcAft>
            </a:pPr>
            <a:r>
              <a:rPr lang="en-US" b="1">
                <a:solidFill>
                  <a:srgbClr val="FF0000"/>
                </a:solidFill>
                <a:latin typeface="Trebuchet MS"/>
                <a:ea typeface="Trebuchet MS"/>
                <a:cs typeface="Trebuchet MS"/>
                <a:sym typeface="Trebuchet MS"/>
              </a:rPr>
              <a:t>6</a:t>
            </a:r>
            <a:endParaRPr/>
          </a:p>
        </p:txBody>
      </p:sp>
    </p:spTree>
  </p:cSld>
  <p:clrMapOvr>
    <a:masterClrMapping/>
  </p:clrMapOvr>
  <p:transition>
    <p:dissolv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27"/>
          <p:cNvSpPr/>
          <p:nvPr/>
        </p:nvSpPr>
        <p:spPr>
          <a:xfrm>
            <a:off x="703265" y="6248400"/>
            <a:ext cx="18986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382" name="Google Shape;382;p27"/>
          <p:cNvSpPr/>
          <p:nvPr/>
        </p:nvSpPr>
        <p:spPr>
          <a:xfrm>
            <a:off x="3165477" y="6248400"/>
            <a:ext cx="28130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383" name="Google Shape;383;p27"/>
          <p:cNvSpPr/>
          <p:nvPr/>
        </p:nvSpPr>
        <p:spPr>
          <a:xfrm>
            <a:off x="703265" y="6248400"/>
            <a:ext cx="18986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384" name="Google Shape;384;p27"/>
          <p:cNvSpPr/>
          <p:nvPr/>
        </p:nvSpPr>
        <p:spPr>
          <a:xfrm>
            <a:off x="3165477" y="6248400"/>
            <a:ext cx="2813051" cy="457200"/>
          </a:xfrm>
          <a:prstGeom prst="rect">
            <a:avLst/>
          </a:prstGeom>
          <a:noFill/>
          <a:ln>
            <a:noFill/>
          </a:ln>
        </p:spPr>
        <p:txBody>
          <a:bodyPr spcFirstLastPara="1" wrap="square" lIns="91425" tIns="45700" rIns="91425" bIns="45700" anchor="ctr" anchorCtr="0">
            <a:noAutofit/>
          </a:bodyPr>
          <a:lstStyle/>
          <a:p>
            <a:pPr>
              <a:spcBef>
                <a:spcPts val="0"/>
              </a:spcBef>
              <a:spcAft>
                <a:spcPts val="0"/>
              </a:spcAft>
            </a:pPr>
            <a:endParaRPr>
              <a:solidFill>
                <a:schemeClr val="dk1"/>
              </a:solidFill>
              <a:latin typeface="Trebuchet MS"/>
              <a:ea typeface="Trebuchet MS"/>
              <a:cs typeface="Trebuchet MS"/>
              <a:sym typeface="Trebuchet MS"/>
            </a:endParaRPr>
          </a:p>
        </p:txBody>
      </p:sp>
      <p:sp>
        <p:nvSpPr>
          <p:cNvPr id="385" name="Google Shape;385;p27"/>
          <p:cNvSpPr txBox="1">
            <a:spLocks noGrp="1"/>
          </p:cNvSpPr>
          <p:nvPr>
            <p:ph type="title"/>
          </p:nvPr>
        </p:nvSpPr>
        <p:spPr/>
        <p:txBody>
          <a:bodyPr/>
          <a:lstStyle/>
          <a:p>
            <a:pPr lvl="0"/>
            <a:r>
              <a:rPr lang="en-US"/>
              <a:t>High-fidelity prototyping</a:t>
            </a:r>
          </a:p>
        </p:txBody>
      </p:sp>
      <p:sp>
        <p:nvSpPr>
          <p:cNvPr id="386" name="Google Shape;386;p27"/>
          <p:cNvSpPr txBox="1">
            <a:spLocks noGrp="1"/>
          </p:cNvSpPr>
          <p:nvPr>
            <p:ph idx="1"/>
          </p:nvPr>
        </p:nvSpPr>
        <p:spPr/>
        <p:txBody>
          <a:bodyPr/>
          <a:lstStyle/>
          <a:p>
            <a:r>
              <a:rPr lang="en-US">
                <a:sym typeface="Verdana"/>
              </a:rPr>
              <a:t>Prototype looks like the final system </a:t>
            </a:r>
            <a:endParaRPr lang="en-US"/>
          </a:p>
          <a:p>
            <a:r>
              <a:rPr lang="en-US">
                <a:sym typeface="Verdana"/>
              </a:rPr>
              <a:t>User-driven and interactive</a:t>
            </a:r>
            <a:endParaRPr lang="en-US"/>
          </a:p>
          <a:p>
            <a:r>
              <a:rPr lang="en-US">
                <a:sym typeface="Verdana"/>
              </a:rPr>
              <a:t>But no ‘back-end’</a:t>
            </a:r>
            <a:endParaRPr lang="en-US"/>
          </a:p>
          <a:p>
            <a:r>
              <a:rPr lang="en-US">
                <a:sym typeface="Verdana"/>
              </a:rPr>
              <a:t>Common environments include HTML, glitch.io,  Powerpoint, Figma, inVision, adobe XD</a:t>
            </a:r>
          </a:p>
          <a:p>
            <a:pPr lvl="0"/>
            <a:endParaRPr lang="en-US"/>
          </a:p>
        </p:txBody>
      </p:sp>
      <p:sp>
        <p:nvSpPr>
          <p:cNvPr id="2" name="Slide Number Placeholder 1">
            <a:extLst>
              <a:ext uri="{FF2B5EF4-FFF2-40B4-BE49-F238E27FC236}">
                <a16:creationId xmlns:a16="http://schemas.microsoft.com/office/drawing/2014/main" id="{9585758F-CA53-42AE-99E0-8F419207C2C3}"/>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42</a:t>
            </a:fld>
            <a:endParaRPr lang="en-US"/>
          </a:p>
        </p:txBody>
      </p:sp>
    </p:spTree>
  </p:cSld>
  <p:clrMapOvr>
    <a:masterClrMapping/>
  </p:clrMapOvr>
  <p:transition spd="slow"/>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29"/>
          <p:cNvSpPr txBox="1">
            <a:spLocks noGrp="1"/>
          </p:cNvSpPr>
          <p:nvPr>
            <p:ph type="title"/>
          </p:nvPr>
        </p:nvSpPr>
        <p:spPr/>
        <p:txBody>
          <a:bodyPr>
            <a:normAutofit/>
          </a:bodyPr>
          <a:lstStyle/>
          <a:p>
            <a:pPr lvl="0"/>
            <a:r>
              <a:rPr lang="en-US">
                <a:sym typeface="Verdana"/>
              </a:rPr>
              <a:t>High-fidelity Prototyping</a:t>
            </a:r>
            <a:endParaRPr lang="en-US"/>
          </a:p>
        </p:txBody>
      </p:sp>
      <p:sp>
        <p:nvSpPr>
          <p:cNvPr id="393" name="Google Shape;393;p29"/>
          <p:cNvSpPr txBox="1">
            <a:spLocks noGrp="1"/>
          </p:cNvSpPr>
          <p:nvPr>
            <p:ph type="sldNum" sz="quarter" idx="12"/>
          </p:nvPr>
        </p:nvSpPr>
        <p:spPr/>
        <p:txBody>
          <a:bodyPr/>
          <a:lstStyle/>
          <a:p>
            <a:pPr lvl="0"/>
            <a:fld id="{00000000-1234-1234-1234-123412341234}" type="slidenum">
              <a:rPr lang="en-US" smtClean="0"/>
              <a:pPr lvl="0"/>
              <a:t>43</a:t>
            </a:fld>
            <a:endParaRPr lang="en-US"/>
          </a:p>
        </p:txBody>
      </p:sp>
      <p:pic>
        <p:nvPicPr>
          <p:cNvPr id="394" name="Google Shape;394;p29"/>
          <p:cNvPicPr preferRelativeResize="0"/>
          <p:nvPr/>
        </p:nvPicPr>
        <p:blipFill rotWithShape="1">
          <a:blip r:embed="rId3">
            <a:alphaModFix/>
          </a:blip>
          <a:srcRect/>
          <a:stretch/>
        </p:blipFill>
        <p:spPr>
          <a:xfrm>
            <a:off x="332980" y="1412071"/>
            <a:ext cx="5897699" cy="4707991"/>
          </a:xfrm>
          <a:prstGeom prst="rect">
            <a:avLst/>
          </a:prstGeom>
          <a:noFill/>
          <a:ln>
            <a:noFill/>
          </a:ln>
        </p:spPr>
      </p:pic>
      <p:pic>
        <p:nvPicPr>
          <p:cNvPr id="395" name="Google Shape;395;p29"/>
          <p:cNvPicPr preferRelativeResize="0"/>
          <p:nvPr/>
        </p:nvPicPr>
        <p:blipFill rotWithShape="1">
          <a:blip r:embed="rId4">
            <a:alphaModFix/>
          </a:blip>
          <a:srcRect/>
          <a:stretch/>
        </p:blipFill>
        <p:spPr>
          <a:xfrm>
            <a:off x="3373697" y="3429000"/>
            <a:ext cx="5713963" cy="3216281"/>
          </a:xfrm>
          <a:prstGeom prst="rect">
            <a:avLst/>
          </a:prstGeom>
          <a:noFill/>
          <a:ln>
            <a:noFill/>
          </a:ln>
        </p:spPr>
      </p:pic>
    </p:spTree>
  </p:cSld>
  <p:clrMapOvr>
    <a:masterClrMapping/>
  </p:clrMapOvr>
  <p:transition>
    <p:dissolv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28"/>
          <p:cNvSpPr txBox="1">
            <a:spLocks noGrp="1"/>
          </p:cNvSpPr>
          <p:nvPr>
            <p:ph type="title"/>
          </p:nvPr>
        </p:nvSpPr>
        <p:spPr>
          <a:prstGeom prst="rect">
            <a:avLst/>
          </a:prstGeom>
          <a:noFill/>
          <a:ln>
            <a:noFill/>
          </a:ln>
        </p:spPr>
        <p:txBody>
          <a:bodyPr spcFirstLastPara="1" wrap="square" lIns="0" tIns="45700" rIns="0" bIns="0" anchor="b" anchorCtr="0">
            <a:normAutofit/>
          </a:bodyPr>
          <a:lstStyle/>
          <a:p>
            <a:pPr marL="0" lvl="0" indent="0" algn="l" rtl="0">
              <a:spcBef>
                <a:spcPts val="0"/>
              </a:spcBef>
              <a:spcAft>
                <a:spcPts val="0"/>
              </a:spcAft>
              <a:buClr>
                <a:schemeClr val="dk2"/>
              </a:buClr>
              <a:buSzPts val="5000"/>
              <a:buFont typeface="Arial"/>
              <a:buNone/>
            </a:pPr>
            <a:r>
              <a:rPr lang="en-US"/>
              <a:t>Bài tập lab2</a:t>
            </a:r>
            <a:endParaRPr/>
          </a:p>
        </p:txBody>
      </p:sp>
      <p:sp>
        <p:nvSpPr>
          <p:cNvPr id="366" name="Google Shape;366;p28"/>
          <p:cNvSpPr txBox="1">
            <a:spLocks noGrp="1"/>
          </p:cNvSpPr>
          <p:nvPr>
            <p:ph idx="1"/>
          </p:nvPr>
        </p:nvSpPr>
        <p:spPr>
          <a:xfrm>
            <a:off x="457200" y="1523999"/>
            <a:ext cx="8229600" cy="5121282"/>
          </a:xfrm>
          <a:prstGeom prst="rect">
            <a:avLst/>
          </a:prstGeom>
          <a:noFill/>
          <a:ln>
            <a:noFill/>
          </a:ln>
        </p:spPr>
        <p:txBody>
          <a:bodyPr spcFirstLastPara="1" wrap="square" lIns="91425" tIns="45700" rIns="91425" bIns="45700" anchor="t" anchorCtr="0">
            <a:normAutofit/>
          </a:bodyPr>
          <a:lstStyle/>
          <a:p>
            <a:pPr marL="0" indent="-6839">
              <a:spcBef>
                <a:spcPts val="0"/>
              </a:spcBef>
              <a:spcAft>
                <a:spcPts val="0"/>
              </a:spcAft>
              <a:buSzPts val="1530"/>
              <a:buNone/>
            </a:pPr>
            <a:r>
              <a:rPr lang="en-US"/>
              <a:t>(1) Tạo ra một user scenario</a:t>
            </a:r>
            <a:endParaRPr/>
          </a:p>
          <a:p>
            <a:pPr marL="0" indent="-6839">
              <a:spcBef>
                <a:spcPts val="0"/>
              </a:spcBef>
              <a:spcAft>
                <a:spcPts val="0"/>
              </a:spcAft>
              <a:buSzPts val="1530"/>
              <a:buNone/>
            </a:pPr>
            <a:r>
              <a:rPr lang="en-US"/>
              <a:t>(2) Chọn 1 bước trong user scenario để thiết kế 1 form giao diện Web trên công cụ thiết kế đã chọn. Sau đó thiết kế trên Figma rồi chuyển sang html tương ứng cho thiết kế này.</a:t>
            </a:r>
            <a:endParaRPr/>
          </a:p>
        </p:txBody>
      </p:sp>
      <p:sp>
        <p:nvSpPr>
          <p:cNvPr id="368" name="Google Shape;368;p28"/>
          <p:cNvSpPr txBox="1">
            <a:spLocks noGrp="1"/>
          </p:cNvSpPr>
          <p:nvPr>
            <p:ph type="sldNum" sz="quarter" idx="12"/>
          </p:nvPr>
        </p:nvSpPr>
        <p:spPr>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US"/>
              <a:t>44</a:t>
            </a:fld>
            <a:endParaRPr/>
          </a:p>
        </p:txBody>
      </p:sp>
    </p:spTree>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81CB0-D9C2-4897-9847-8CAA2A4D37B1}"/>
              </a:ext>
            </a:extLst>
          </p:cNvPr>
          <p:cNvSpPr>
            <a:spLocks noGrp="1"/>
          </p:cNvSpPr>
          <p:nvPr>
            <p:ph type="title"/>
          </p:nvPr>
        </p:nvSpPr>
        <p:spPr/>
        <p:txBody>
          <a:bodyPr/>
          <a:lstStyle/>
          <a:p>
            <a:r>
              <a:rPr lang="en-US"/>
              <a:t>What is UI design</a:t>
            </a:r>
          </a:p>
        </p:txBody>
      </p:sp>
      <p:sp>
        <p:nvSpPr>
          <p:cNvPr id="3" name="Content Placeholder 2">
            <a:extLst>
              <a:ext uri="{FF2B5EF4-FFF2-40B4-BE49-F238E27FC236}">
                <a16:creationId xmlns:a16="http://schemas.microsoft.com/office/drawing/2014/main" id="{342FA95A-6E3E-404C-AE4B-83C5B0AABFCB}"/>
              </a:ext>
            </a:extLst>
          </p:cNvPr>
          <p:cNvSpPr>
            <a:spLocks noGrp="1"/>
          </p:cNvSpPr>
          <p:nvPr>
            <p:ph idx="1"/>
          </p:nvPr>
        </p:nvSpPr>
        <p:spPr/>
        <p:txBody>
          <a:bodyPr>
            <a:normAutofit fontScale="92500"/>
          </a:bodyPr>
          <a:lstStyle/>
          <a:p>
            <a:pPr marL="0" indent="0">
              <a:buNone/>
            </a:pPr>
            <a:r>
              <a:rPr lang="en-US" b="1"/>
              <a:t>The </a:t>
            </a:r>
            <a:r>
              <a:rPr lang="en-US" b="1">
                <a:solidFill>
                  <a:srgbClr val="FF0000"/>
                </a:solidFill>
              </a:rPr>
              <a:t>HOW</a:t>
            </a:r>
            <a:r>
              <a:rPr lang="en-US" b="1"/>
              <a:t> of a product</a:t>
            </a:r>
            <a:endParaRPr lang="en-US"/>
          </a:p>
          <a:p>
            <a:r>
              <a:rPr lang="en-US"/>
              <a:t>The process of making software or computerized device interfaces with a focus on looks and style. </a:t>
            </a:r>
          </a:p>
          <a:p>
            <a:r>
              <a:rPr lang="en-US"/>
              <a:t>Makes achieving user goals aesthetically pleasing because of a UX designer’s creativity.</a:t>
            </a:r>
          </a:p>
          <a:p>
            <a:r>
              <a:rPr lang="en-US"/>
              <a:t>Can consider UI an integral part of UX: mostly oriented on the </a:t>
            </a:r>
            <a:r>
              <a:rPr lang="en-US" i="1"/>
              <a:t>how</a:t>
            </a:r>
            <a:r>
              <a:rPr lang="en-US"/>
              <a:t> of user experience design.</a:t>
            </a:r>
          </a:p>
          <a:p>
            <a:r>
              <a:rPr lang="en-US" b="1">
                <a:solidFill>
                  <a:srgbClr val="FF0000"/>
                </a:solidFill>
              </a:rPr>
              <a:t>WHY</a:t>
            </a:r>
            <a:r>
              <a:rPr lang="en-US" b="1"/>
              <a:t> and </a:t>
            </a:r>
            <a:r>
              <a:rPr lang="en-US" b="1">
                <a:solidFill>
                  <a:srgbClr val="FF0000"/>
                </a:solidFill>
              </a:rPr>
              <a:t>HOW</a:t>
            </a:r>
            <a:r>
              <a:rPr lang="en-US"/>
              <a:t> are inseparable (Peter Morville)</a:t>
            </a:r>
          </a:p>
          <a:p>
            <a:pPr lvl="1"/>
            <a:r>
              <a:rPr lang="en-US"/>
              <a:t>oriented towards the same goal: bring the content to a user in the most comfortable and pleasant way. </a:t>
            </a:r>
          </a:p>
        </p:txBody>
      </p:sp>
      <p:sp>
        <p:nvSpPr>
          <p:cNvPr id="4" name="Slide Number Placeholder 3">
            <a:extLst>
              <a:ext uri="{FF2B5EF4-FFF2-40B4-BE49-F238E27FC236}">
                <a16:creationId xmlns:a16="http://schemas.microsoft.com/office/drawing/2014/main" id="{DAF59704-6CB5-43A5-87FA-2689BDBB1FDD}"/>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5</a:t>
            </a:fld>
            <a:endParaRPr lang="en-US"/>
          </a:p>
        </p:txBody>
      </p:sp>
    </p:spTree>
    <p:extLst>
      <p:ext uri="{BB962C8B-B14F-4D97-AF65-F5344CB8AC3E}">
        <p14:creationId xmlns:p14="http://schemas.microsoft.com/office/powerpoint/2010/main" val="1379118596"/>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EA62B-404D-43AA-B3EB-08B826959D38}"/>
              </a:ext>
            </a:extLst>
          </p:cNvPr>
          <p:cNvSpPr>
            <a:spLocks noGrp="1"/>
          </p:cNvSpPr>
          <p:nvPr>
            <p:ph type="title"/>
          </p:nvPr>
        </p:nvSpPr>
        <p:spPr/>
        <p:txBody>
          <a:bodyPr/>
          <a:lstStyle/>
          <a:p>
            <a:r>
              <a:rPr lang="en-US"/>
              <a:t>UI vs UX Designer</a:t>
            </a:r>
          </a:p>
        </p:txBody>
      </p:sp>
      <p:pic>
        <p:nvPicPr>
          <p:cNvPr id="4" name="Content Placeholder 3">
            <a:extLst>
              <a:ext uri="{FF2B5EF4-FFF2-40B4-BE49-F238E27FC236}">
                <a16:creationId xmlns:a16="http://schemas.microsoft.com/office/drawing/2014/main" id="{CADA42D1-44EC-45BF-9AAF-3866B68087D3}"/>
              </a:ext>
            </a:extLst>
          </p:cNvPr>
          <p:cNvPicPr>
            <a:picLocks noGrp="1" noChangeAspect="1"/>
          </p:cNvPicPr>
          <p:nvPr>
            <p:ph idx="1"/>
          </p:nvPr>
        </p:nvPicPr>
        <p:blipFill>
          <a:blip r:embed="rId2"/>
          <a:stretch>
            <a:fillRect/>
          </a:stretch>
        </p:blipFill>
        <p:spPr>
          <a:xfrm>
            <a:off x="1088932" y="1524000"/>
            <a:ext cx="6966135" cy="4648200"/>
          </a:xfrm>
          <a:prstGeom prst="rect">
            <a:avLst/>
          </a:prstGeom>
        </p:spPr>
      </p:pic>
      <p:sp>
        <p:nvSpPr>
          <p:cNvPr id="3" name="Slide Number Placeholder 2">
            <a:extLst>
              <a:ext uri="{FF2B5EF4-FFF2-40B4-BE49-F238E27FC236}">
                <a16:creationId xmlns:a16="http://schemas.microsoft.com/office/drawing/2014/main" id="{AD233C7D-544F-449D-AA63-2013371D4272}"/>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6</a:t>
            </a:fld>
            <a:endParaRPr lang="en-US"/>
          </a:p>
        </p:txBody>
      </p:sp>
    </p:spTree>
    <p:extLst>
      <p:ext uri="{BB962C8B-B14F-4D97-AF65-F5344CB8AC3E}">
        <p14:creationId xmlns:p14="http://schemas.microsoft.com/office/powerpoint/2010/main" val="87705704"/>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C8B3F-1B42-443B-A8EB-D133E32BD806}"/>
              </a:ext>
            </a:extLst>
          </p:cNvPr>
          <p:cNvSpPr>
            <a:spLocks noGrp="1"/>
          </p:cNvSpPr>
          <p:nvPr>
            <p:ph type="title"/>
          </p:nvPr>
        </p:nvSpPr>
        <p:spPr/>
        <p:txBody>
          <a:bodyPr/>
          <a:lstStyle/>
          <a:p>
            <a:r>
              <a:rPr lang="en-US" sz="4000"/>
              <a:t>UX design specifics and deliverables</a:t>
            </a:r>
          </a:p>
        </p:txBody>
      </p:sp>
      <p:sp>
        <p:nvSpPr>
          <p:cNvPr id="3" name="Content Placeholder 2">
            <a:extLst>
              <a:ext uri="{FF2B5EF4-FFF2-40B4-BE49-F238E27FC236}">
                <a16:creationId xmlns:a16="http://schemas.microsoft.com/office/drawing/2014/main" id="{3DAFDC4B-504A-481B-849B-09EB615AF874}"/>
              </a:ext>
            </a:extLst>
          </p:cNvPr>
          <p:cNvSpPr>
            <a:spLocks noGrp="1"/>
          </p:cNvSpPr>
          <p:nvPr>
            <p:ph idx="1"/>
          </p:nvPr>
        </p:nvSpPr>
        <p:spPr/>
        <p:txBody>
          <a:bodyPr>
            <a:normAutofit lnSpcReduction="10000"/>
          </a:bodyPr>
          <a:lstStyle/>
          <a:p>
            <a:pPr marL="0" indent="0">
              <a:buNone/>
            </a:pPr>
            <a:r>
              <a:rPr lang="en-US"/>
              <a:t>Whole process of UX design consists of two parts:</a:t>
            </a:r>
          </a:p>
          <a:p>
            <a:pPr marL="0" indent="0">
              <a:buNone/>
            </a:pPr>
            <a:r>
              <a:rPr lang="en-US"/>
              <a:t>1) Define a user’s problem, and</a:t>
            </a:r>
          </a:p>
          <a:p>
            <a:pPr marL="0" indent="0">
              <a:buNone/>
            </a:pPr>
            <a:r>
              <a:rPr lang="en-US"/>
              <a:t>2) Find the ways and means to solve it.</a:t>
            </a:r>
          </a:p>
          <a:p>
            <a:r>
              <a:rPr lang="en-US"/>
              <a:t>The first part is a UX designer’s responsibility, understanding the user and his/her needs considering how to steer someone to achieve particular goals. </a:t>
            </a:r>
          </a:p>
          <a:p>
            <a:r>
              <a:rPr lang="en-US"/>
              <a:t>A UI designer, on the other hand, is someone who paves this path with visual elements and is largely responsible for the second part. </a:t>
            </a:r>
          </a:p>
        </p:txBody>
      </p:sp>
      <p:sp>
        <p:nvSpPr>
          <p:cNvPr id="4" name="Slide Number Placeholder 3">
            <a:extLst>
              <a:ext uri="{FF2B5EF4-FFF2-40B4-BE49-F238E27FC236}">
                <a16:creationId xmlns:a16="http://schemas.microsoft.com/office/drawing/2014/main" id="{B560B129-CD54-459D-BF44-49A7BA19F297}"/>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7</a:t>
            </a:fld>
            <a:endParaRPr lang="en-US"/>
          </a:p>
        </p:txBody>
      </p:sp>
    </p:spTree>
    <p:extLst>
      <p:ext uri="{BB962C8B-B14F-4D97-AF65-F5344CB8AC3E}">
        <p14:creationId xmlns:p14="http://schemas.microsoft.com/office/powerpoint/2010/main" val="1325046292"/>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129D8-DEE1-4DDB-9CB8-6C2C66B6D553}"/>
              </a:ext>
            </a:extLst>
          </p:cNvPr>
          <p:cNvSpPr>
            <a:spLocks noGrp="1"/>
          </p:cNvSpPr>
          <p:nvPr>
            <p:ph type="title"/>
          </p:nvPr>
        </p:nvSpPr>
        <p:spPr/>
        <p:txBody>
          <a:bodyPr/>
          <a:lstStyle/>
          <a:p>
            <a:r>
              <a:rPr lang="en-US"/>
              <a:t>UI/UX Design Flow</a:t>
            </a:r>
          </a:p>
        </p:txBody>
      </p:sp>
      <p:pic>
        <p:nvPicPr>
          <p:cNvPr id="6" name="Content Placeholder 5">
            <a:extLst>
              <a:ext uri="{FF2B5EF4-FFF2-40B4-BE49-F238E27FC236}">
                <a16:creationId xmlns:a16="http://schemas.microsoft.com/office/drawing/2014/main" id="{F8E1CC23-AF56-4FE3-B14F-F591D5135352}"/>
              </a:ext>
            </a:extLst>
          </p:cNvPr>
          <p:cNvPicPr>
            <a:picLocks noGrp="1" noChangeAspect="1"/>
          </p:cNvPicPr>
          <p:nvPr>
            <p:ph idx="1"/>
          </p:nvPr>
        </p:nvPicPr>
        <p:blipFill>
          <a:blip r:embed="rId2"/>
          <a:stretch>
            <a:fillRect/>
          </a:stretch>
        </p:blipFill>
        <p:spPr>
          <a:xfrm>
            <a:off x="730380" y="1478022"/>
            <a:ext cx="7683239" cy="4734821"/>
          </a:xfrm>
          <a:prstGeom prst="rect">
            <a:avLst/>
          </a:prstGeom>
        </p:spPr>
      </p:pic>
      <p:sp>
        <p:nvSpPr>
          <p:cNvPr id="3" name="Slide Number Placeholder 2">
            <a:extLst>
              <a:ext uri="{FF2B5EF4-FFF2-40B4-BE49-F238E27FC236}">
                <a16:creationId xmlns:a16="http://schemas.microsoft.com/office/drawing/2014/main" id="{6603205C-5123-4242-B9B4-39BC6A23D8C8}"/>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8</a:t>
            </a:fld>
            <a:endParaRPr lang="en-US"/>
          </a:p>
        </p:txBody>
      </p:sp>
    </p:spTree>
    <p:extLst>
      <p:ext uri="{BB962C8B-B14F-4D97-AF65-F5344CB8AC3E}">
        <p14:creationId xmlns:p14="http://schemas.microsoft.com/office/powerpoint/2010/main" val="2274527527"/>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7102B-A708-46EB-B432-A50890670A8B}"/>
              </a:ext>
            </a:extLst>
          </p:cNvPr>
          <p:cNvSpPr>
            <a:spLocks noGrp="1"/>
          </p:cNvSpPr>
          <p:nvPr>
            <p:ph type="title"/>
          </p:nvPr>
        </p:nvSpPr>
        <p:spPr/>
        <p:txBody>
          <a:bodyPr/>
          <a:lstStyle/>
          <a:p>
            <a:r>
              <a:rPr lang="en-US"/>
              <a:t>UX Design process</a:t>
            </a:r>
          </a:p>
        </p:txBody>
      </p:sp>
      <p:pic>
        <p:nvPicPr>
          <p:cNvPr id="10" name="Content Placeholder 9">
            <a:extLst>
              <a:ext uri="{FF2B5EF4-FFF2-40B4-BE49-F238E27FC236}">
                <a16:creationId xmlns:a16="http://schemas.microsoft.com/office/drawing/2014/main" id="{855BB747-A50C-4F8E-9363-3C0F943A5FE1}"/>
              </a:ext>
            </a:extLst>
          </p:cNvPr>
          <p:cNvPicPr>
            <a:picLocks noGrp="1" noChangeAspect="1"/>
          </p:cNvPicPr>
          <p:nvPr>
            <p:ph idx="1"/>
          </p:nvPr>
        </p:nvPicPr>
        <p:blipFill>
          <a:blip r:embed="rId2"/>
          <a:stretch>
            <a:fillRect/>
          </a:stretch>
        </p:blipFill>
        <p:spPr>
          <a:xfrm>
            <a:off x="457200" y="1888236"/>
            <a:ext cx="8229600" cy="3919728"/>
          </a:xfrm>
          <a:prstGeom prst="rect">
            <a:avLst/>
          </a:prstGeom>
        </p:spPr>
      </p:pic>
      <p:sp>
        <p:nvSpPr>
          <p:cNvPr id="3" name="Slide Number Placeholder 2">
            <a:extLst>
              <a:ext uri="{FF2B5EF4-FFF2-40B4-BE49-F238E27FC236}">
                <a16:creationId xmlns:a16="http://schemas.microsoft.com/office/drawing/2014/main" id="{F197973D-828D-468F-B00F-18D2B88B0E2D}"/>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9</a:t>
            </a:fld>
            <a:endParaRPr lang="en-US"/>
          </a:p>
        </p:txBody>
      </p:sp>
    </p:spTree>
    <p:extLst>
      <p:ext uri="{BB962C8B-B14F-4D97-AF65-F5344CB8AC3E}">
        <p14:creationId xmlns:p14="http://schemas.microsoft.com/office/powerpoint/2010/main" val="2867556658"/>
      </p:ext>
    </p:extLst>
  </p:cSld>
  <p:clrMapOvr>
    <a:masterClrMapping/>
  </p:clrMapOvr>
  <p:transition spd="slow"/>
</p:sld>
</file>

<file path=ppt/theme/theme1.xml><?xml version="1.0" encoding="utf-8"?>
<a:theme xmlns:a="http://schemas.openxmlformats.org/drawingml/2006/main" name="Them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solidFill>
          <a:srgbClr val="FFFFCC"/>
        </a:solidFill>
        <a:ln>
          <a:solidFill>
            <a:schemeClr val="tx1"/>
          </a:solidFill>
        </a:ln>
      </a:spPr>
      <a:bodyPr wrap="square" rtlCol="0">
        <a:spAutoFit/>
      </a:bodyPr>
      <a:lstStyle>
        <a:defPPr marL="0" marR="0">
          <a:spcBef>
            <a:spcPts val="0"/>
          </a:spcBef>
          <a:spcAft>
            <a:spcPts val="0"/>
          </a:spcAft>
          <a:defRPr b="1" smtClean="0">
            <a:solidFill>
              <a:srgbClr val="7F0055"/>
            </a:solidFill>
            <a:effectLst/>
            <a:latin typeface="Consolas"/>
            <a:ea typeface="Calibri"/>
            <a:cs typeface="Times New Roman"/>
          </a:defRPr>
        </a:defPPr>
      </a:lstStyle>
    </a:txDef>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1024</TotalTime>
  <Words>3317</Words>
  <Application>Microsoft Office PowerPoint</Application>
  <PresentationFormat>On-screen Show (4:3)</PresentationFormat>
  <Paragraphs>353</Paragraphs>
  <Slides>44</Slides>
  <Notes>28</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44</vt:i4>
      </vt:variant>
    </vt:vector>
  </HeadingPairs>
  <TitlesOfParts>
    <vt:vector size="56" baseType="lpstr">
      <vt:lpstr>Arial</vt:lpstr>
      <vt:lpstr>Arial Narrow</vt:lpstr>
      <vt:lpstr>Bahnschrift Light SemiCondensed</vt:lpstr>
      <vt:lpstr>Bahnschrift SemiCondensed</vt:lpstr>
      <vt:lpstr>Bahnschrift SemiLight</vt:lpstr>
      <vt:lpstr>Calibri</vt:lpstr>
      <vt:lpstr>Open Sans</vt:lpstr>
      <vt:lpstr>Source Sans Pro</vt:lpstr>
      <vt:lpstr>Trebuchet MS</vt:lpstr>
      <vt:lpstr>unset</vt:lpstr>
      <vt:lpstr>var(--cds-font-family-source-sans-pro)</vt:lpstr>
      <vt:lpstr>Theme1</vt:lpstr>
      <vt:lpstr>An Overview of  User-Centered Design</vt:lpstr>
      <vt:lpstr>Interface design: what to start with?</vt:lpstr>
      <vt:lpstr>Understand your users</vt:lpstr>
      <vt:lpstr>What is UX design</vt:lpstr>
      <vt:lpstr>What is UI design</vt:lpstr>
      <vt:lpstr>UI vs UX Designer</vt:lpstr>
      <vt:lpstr>UX design specifics and deliverables</vt:lpstr>
      <vt:lpstr>UI/UX Design Flow</vt:lpstr>
      <vt:lpstr>UX Design process</vt:lpstr>
      <vt:lpstr>User-centered design</vt:lpstr>
      <vt:lpstr>The User-Centered Design Process</vt:lpstr>
      <vt:lpstr>Four basic steps in UCD</vt:lpstr>
      <vt:lpstr>Design Thinking: A UX design framework</vt:lpstr>
      <vt:lpstr>Empathize</vt:lpstr>
      <vt:lpstr>Define</vt:lpstr>
      <vt:lpstr>Ideate</vt:lpstr>
      <vt:lpstr>Prototype and Test</vt:lpstr>
      <vt:lpstr>Hear phase</vt:lpstr>
      <vt:lpstr>Hear phase</vt:lpstr>
      <vt:lpstr>Hear Phase</vt:lpstr>
      <vt:lpstr>Establishing requirements </vt:lpstr>
      <vt:lpstr>Moving towards design</vt:lpstr>
      <vt:lpstr>Personas</vt:lpstr>
      <vt:lpstr>Creating a persona</vt:lpstr>
      <vt:lpstr>Example Persona</vt:lpstr>
      <vt:lpstr>Example Persona</vt:lpstr>
      <vt:lpstr>Scenarios (Kịch bản)</vt:lpstr>
      <vt:lpstr>Tips for creating user scenarios</vt:lpstr>
      <vt:lpstr>When creating user scenarios, consider:</vt:lpstr>
      <vt:lpstr>Real example of user scenario</vt:lpstr>
      <vt:lpstr>Example Scenario</vt:lpstr>
      <vt:lpstr>Narrative Storyboard</vt:lpstr>
      <vt:lpstr>The User-Centered Design Process</vt:lpstr>
      <vt:lpstr>What is a prototype?</vt:lpstr>
      <vt:lpstr>What is a prototype?</vt:lpstr>
      <vt:lpstr>Why prototype?</vt:lpstr>
      <vt:lpstr>What to prototype?</vt:lpstr>
      <vt:lpstr>Low-fidelity Prototyping</vt:lpstr>
      <vt:lpstr>Wireframes</vt:lpstr>
      <vt:lpstr>‘Wizard-of-Oz’ prototyping</vt:lpstr>
      <vt:lpstr>Low-fidelity Prototyping</vt:lpstr>
      <vt:lpstr>High-fidelity prototyping</vt:lpstr>
      <vt:lpstr>High-fidelity Prototyping</vt:lpstr>
      <vt:lpstr>Bài tập lab2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Overview of  User-Centered Design</dc:title>
  <dc:creator>Ruiz,Jaime</dc:creator>
  <cp:lastModifiedBy>Hung Le Phi</cp:lastModifiedBy>
  <cp:revision>35</cp:revision>
  <dcterms:created xsi:type="dcterms:W3CDTF">2018-01-12T00:21:27Z</dcterms:created>
  <dcterms:modified xsi:type="dcterms:W3CDTF">2023-10-16T05:50:38Z</dcterms:modified>
</cp:coreProperties>
</file>